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8E_7DDE60CE.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3"/>
  </p:notesMasterIdLst>
  <p:sldIdLst>
    <p:sldId id="396" r:id="rId2"/>
    <p:sldId id="397" r:id="rId3"/>
    <p:sldId id="398" r:id="rId4"/>
    <p:sldId id="269" r:id="rId5"/>
    <p:sldId id="272" r:id="rId6"/>
    <p:sldId id="278" r:id="rId7"/>
    <p:sldId id="273" r:id="rId8"/>
    <p:sldId id="270" r:id="rId9"/>
    <p:sldId id="399" r:id="rId10"/>
    <p:sldId id="325" r:id="rId11"/>
    <p:sldId id="324" r:id="rId12"/>
    <p:sldId id="326" r:id="rId13"/>
    <p:sldId id="328" r:id="rId14"/>
    <p:sldId id="329" r:id="rId15"/>
    <p:sldId id="330" r:id="rId16"/>
    <p:sldId id="274" r:id="rId17"/>
    <p:sldId id="332" r:id="rId18"/>
    <p:sldId id="276" r:id="rId19"/>
    <p:sldId id="322" r:id="rId20"/>
    <p:sldId id="331" r:id="rId21"/>
    <p:sldId id="367" r:id="rId22"/>
    <p:sldId id="279" r:id="rId23"/>
    <p:sldId id="334" r:id="rId24"/>
    <p:sldId id="333" r:id="rId25"/>
    <p:sldId id="395" r:id="rId26"/>
    <p:sldId id="335" r:id="rId27"/>
    <p:sldId id="336" r:id="rId28"/>
    <p:sldId id="349" r:id="rId29"/>
    <p:sldId id="350" r:id="rId30"/>
    <p:sldId id="351" r:id="rId31"/>
    <p:sldId id="355" r:id="rId32"/>
    <p:sldId id="338" r:id="rId33"/>
    <p:sldId id="352" r:id="rId34"/>
    <p:sldId id="354" r:id="rId35"/>
    <p:sldId id="339" r:id="rId36"/>
    <p:sldId id="356" r:id="rId37"/>
    <p:sldId id="358" r:id="rId38"/>
    <p:sldId id="337" r:id="rId39"/>
    <p:sldId id="359" r:id="rId40"/>
    <p:sldId id="362" r:id="rId41"/>
    <p:sldId id="363" r:id="rId42"/>
    <p:sldId id="365" r:id="rId43"/>
    <p:sldId id="364" r:id="rId44"/>
    <p:sldId id="368" r:id="rId45"/>
    <p:sldId id="369" r:id="rId46"/>
    <p:sldId id="370" r:id="rId47"/>
    <p:sldId id="340" r:id="rId48"/>
    <p:sldId id="371" r:id="rId49"/>
    <p:sldId id="373" r:id="rId50"/>
    <p:sldId id="374" r:id="rId51"/>
    <p:sldId id="372" r:id="rId52"/>
    <p:sldId id="393" r:id="rId53"/>
    <p:sldId id="375" r:id="rId54"/>
    <p:sldId id="376" r:id="rId55"/>
    <p:sldId id="379" r:id="rId56"/>
    <p:sldId id="377" r:id="rId57"/>
    <p:sldId id="383" r:id="rId58"/>
    <p:sldId id="384" r:id="rId59"/>
    <p:sldId id="378" r:id="rId60"/>
    <p:sldId id="380" r:id="rId61"/>
    <p:sldId id="387" r:id="rId62"/>
    <p:sldId id="313" r:id="rId63"/>
    <p:sldId id="381" r:id="rId64"/>
    <p:sldId id="382" r:id="rId65"/>
    <p:sldId id="385" r:id="rId66"/>
    <p:sldId id="386" r:id="rId67"/>
    <p:sldId id="389" r:id="rId68"/>
    <p:sldId id="390" r:id="rId69"/>
    <p:sldId id="392" r:id="rId70"/>
    <p:sldId id="394" r:id="rId71"/>
    <p:sldId id="314" r:id="rId72"/>
  </p:sldIdLst>
  <p:sldSz cx="18288000" cy="10287000"/>
  <p:notesSz cx="6858000" cy="9144000"/>
  <p:embeddedFontLst>
    <p:embeddedFont>
      <p:font typeface="Noto Sans JP Bold" panose="020B0800000000000000" pitchFamily="34" charset="-128"/>
      <p:regular r:id="rId74"/>
      <p:bold r:id="rId75"/>
    </p:embeddedFont>
    <p:embeddedFont>
      <p:font typeface="Cambria Math" panose="02040503050406030204" pitchFamily="18" charset="0"/>
      <p:regular r:id="rId76"/>
    </p:embeddedFont>
    <p:embeddedFont>
      <p:font typeface="Hiragino Kaku Gothic Pro W3" panose="020B0300000000000000" pitchFamily="34" charset="-128"/>
      <p:regular r:id="rId77"/>
    </p:embeddedFont>
    <p:embeddedFont>
      <p:font typeface="Hiragino Kaku Gothic Pro W6" panose="020B0300000000000000" pitchFamily="34" charset="-128"/>
      <p:regular r:id="rId78"/>
      <p:bold r:id="rId79"/>
    </p:embeddedFont>
    <p:embeddedFont>
      <p:font typeface="游ゴシック" panose="020B0400000000000000" pitchFamily="34" charset="-128"/>
      <p:regular r:id="rId80"/>
      <p:bold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D5CB99-BE7E-6475-B06B-8D8632AA3B3D}" name="たろう はしもと" initials="たは" userId="a6a4f197817efba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1A99"/>
    <a:srgbClr val="020E66"/>
    <a:srgbClr val="1C4586"/>
    <a:srgbClr val="034EAE"/>
    <a:srgbClr val="A4C2F5"/>
    <a:srgbClr val="4E81BD"/>
    <a:srgbClr val="0047A4"/>
    <a:srgbClr val="4D5566"/>
    <a:srgbClr val="363F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47" autoAdjust="0"/>
    <p:restoredTop sz="91011" autoAdjust="0"/>
  </p:normalViewPr>
  <p:slideViewPr>
    <p:cSldViewPr>
      <p:cViewPr varScale="1">
        <p:scale>
          <a:sx n="95" d="100"/>
          <a:sy n="95" d="100"/>
        </p:scale>
        <p:origin x="47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omments/modernComment_18E_7DDE60CE.xml><?xml version="1.0" encoding="utf-8"?>
<p188:cmLst xmlns:a="http://schemas.openxmlformats.org/drawingml/2006/main" xmlns:r="http://schemas.openxmlformats.org/officeDocument/2006/relationships" xmlns:p188="http://schemas.microsoft.com/office/powerpoint/2018/8/main">
  <p188:cm id="{8EF542E3-178B-3648-94AE-F4446AC4EF3A}" authorId="{1AD5CB99-BE7E-6475-B06B-8D8632AA3B3D}" created="2024-12-22T14:31:25.462">
    <pc:sldMkLst xmlns:pc="http://schemas.microsoft.com/office/powerpoint/2013/main/command">
      <pc:docMk/>
      <pc:sldMk cId="2111725774" sldId="398"/>
    </pc:sldMkLst>
    <p188:txBody>
      <a:bodyPr/>
      <a:lstStyle/>
      <a:p>
        <a:r>
          <a:rPr lang="ja-JP" altLang="en-US"/>
          <a:t>このスライドはパブリック公開向け</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96DD4-C11C-8848-95F4-41FA8BCF94F9}" type="datetimeFigureOut">
              <a:rPr kumimoji="1" lang="ja-JP" altLang="en-US" smtClean="0"/>
              <a:t>2024/12/22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8B2D1-3E38-7D42-8FA7-2D6E28849E82}" type="slidenum">
              <a:rPr kumimoji="1" lang="ja-JP" altLang="en-US" smtClean="0"/>
              <a:t>‹#›</a:t>
            </a:fld>
            <a:endParaRPr kumimoji="1" lang="ja-JP" altLang="en-US"/>
          </a:p>
        </p:txBody>
      </p:sp>
    </p:spTree>
    <p:extLst>
      <p:ext uri="{BB962C8B-B14F-4D97-AF65-F5344CB8AC3E}">
        <p14:creationId xmlns:p14="http://schemas.microsoft.com/office/powerpoint/2010/main" val="514954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2</a:t>
            </a:fld>
            <a:endParaRPr kumimoji="1" lang="ja-JP" altLang="en-US"/>
          </a:p>
        </p:txBody>
      </p:sp>
    </p:spTree>
    <p:extLst>
      <p:ext uri="{BB962C8B-B14F-4D97-AF65-F5344CB8AC3E}">
        <p14:creationId xmlns:p14="http://schemas.microsoft.com/office/powerpoint/2010/main" val="4033117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D8A17-A636-D9A5-10A1-23980239F47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1EB8CA-747D-452E-E2EF-2EBE6032AB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66836A-A5C2-C84A-0ABC-F04585EDDF5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E727DB-DE50-4082-7BF6-A278516CF7FE}"/>
              </a:ext>
            </a:extLst>
          </p:cNvPr>
          <p:cNvSpPr>
            <a:spLocks noGrp="1"/>
          </p:cNvSpPr>
          <p:nvPr>
            <p:ph type="sldNum" sz="quarter" idx="5"/>
          </p:nvPr>
        </p:nvSpPr>
        <p:spPr/>
        <p:txBody>
          <a:bodyPr/>
          <a:lstStyle/>
          <a:p>
            <a:fld id="{6238B2D1-3E38-7D42-8FA7-2D6E28849E82}" type="slidenum">
              <a:rPr kumimoji="1" lang="ja-JP" altLang="en-US" smtClean="0"/>
              <a:t>20</a:t>
            </a:fld>
            <a:endParaRPr kumimoji="1" lang="ja-JP" altLang="en-US"/>
          </a:p>
        </p:txBody>
      </p:sp>
    </p:spTree>
    <p:extLst>
      <p:ext uri="{BB962C8B-B14F-4D97-AF65-F5344CB8AC3E}">
        <p14:creationId xmlns:p14="http://schemas.microsoft.com/office/powerpoint/2010/main" val="3873787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FF5E-B391-2D3F-DF87-573B48E8DC3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E02F0C-AF4A-9443-26CF-A97FC232F78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EFD7DA-6E56-40C3-21D4-3D375CC22A5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8A91DD4-CB25-49CD-60C1-E7108A702883}"/>
              </a:ext>
            </a:extLst>
          </p:cNvPr>
          <p:cNvSpPr>
            <a:spLocks noGrp="1"/>
          </p:cNvSpPr>
          <p:nvPr>
            <p:ph type="sldNum" sz="quarter" idx="5"/>
          </p:nvPr>
        </p:nvSpPr>
        <p:spPr/>
        <p:txBody>
          <a:bodyPr/>
          <a:lstStyle/>
          <a:p>
            <a:fld id="{6238B2D1-3E38-7D42-8FA7-2D6E28849E82}" type="slidenum">
              <a:rPr kumimoji="1" lang="ja-JP" altLang="en-US" smtClean="0"/>
              <a:t>23</a:t>
            </a:fld>
            <a:endParaRPr kumimoji="1" lang="ja-JP" altLang="en-US"/>
          </a:p>
        </p:txBody>
      </p:sp>
    </p:spTree>
    <p:extLst>
      <p:ext uri="{BB962C8B-B14F-4D97-AF65-F5344CB8AC3E}">
        <p14:creationId xmlns:p14="http://schemas.microsoft.com/office/powerpoint/2010/main" val="181814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90E56-843F-E7EB-FF8E-25B37CF7415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31B4DCB-46CB-0F17-CCF5-8A70CCF701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7D00699-32CE-F88C-EAB6-E05D0C2BCA6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76BB30B-FFFB-34DB-9672-E8F9E8007691}"/>
              </a:ext>
            </a:extLst>
          </p:cNvPr>
          <p:cNvSpPr>
            <a:spLocks noGrp="1"/>
          </p:cNvSpPr>
          <p:nvPr>
            <p:ph type="sldNum" sz="quarter" idx="5"/>
          </p:nvPr>
        </p:nvSpPr>
        <p:spPr/>
        <p:txBody>
          <a:bodyPr/>
          <a:lstStyle/>
          <a:p>
            <a:fld id="{6238B2D1-3E38-7D42-8FA7-2D6E28849E82}" type="slidenum">
              <a:rPr kumimoji="1" lang="ja-JP" altLang="en-US" smtClean="0"/>
              <a:t>26</a:t>
            </a:fld>
            <a:endParaRPr kumimoji="1" lang="ja-JP" altLang="en-US"/>
          </a:p>
        </p:txBody>
      </p:sp>
    </p:spTree>
    <p:extLst>
      <p:ext uri="{BB962C8B-B14F-4D97-AF65-F5344CB8AC3E}">
        <p14:creationId xmlns:p14="http://schemas.microsoft.com/office/powerpoint/2010/main" val="294126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31</a:t>
            </a:fld>
            <a:endParaRPr kumimoji="1" lang="ja-JP" altLang="en-US"/>
          </a:p>
        </p:txBody>
      </p:sp>
    </p:spTree>
    <p:extLst>
      <p:ext uri="{BB962C8B-B14F-4D97-AF65-F5344CB8AC3E}">
        <p14:creationId xmlns:p14="http://schemas.microsoft.com/office/powerpoint/2010/main" val="638962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7EBC0-3DD4-EFD2-4A1D-7AB80C5B9FA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C7411C-29D8-F6C0-2559-CE51291D84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D5CFF00-29A1-D669-CCDA-AC749B19DC2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DDBCF6C-E540-2956-4FE4-457919EEDB2C}"/>
              </a:ext>
            </a:extLst>
          </p:cNvPr>
          <p:cNvSpPr>
            <a:spLocks noGrp="1"/>
          </p:cNvSpPr>
          <p:nvPr>
            <p:ph type="sldNum" sz="quarter" idx="5"/>
          </p:nvPr>
        </p:nvSpPr>
        <p:spPr/>
        <p:txBody>
          <a:bodyPr/>
          <a:lstStyle/>
          <a:p>
            <a:fld id="{6238B2D1-3E38-7D42-8FA7-2D6E28849E82}" type="slidenum">
              <a:rPr kumimoji="1" lang="ja-JP" altLang="en-US" smtClean="0"/>
              <a:t>32</a:t>
            </a:fld>
            <a:endParaRPr kumimoji="1" lang="ja-JP" altLang="en-US"/>
          </a:p>
        </p:txBody>
      </p:sp>
    </p:spTree>
    <p:extLst>
      <p:ext uri="{BB962C8B-B14F-4D97-AF65-F5344CB8AC3E}">
        <p14:creationId xmlns:p14="http://schemas.microsoft.com/office/powerpoint/2010/main" val="244123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DADCC-0154-9435-3F62-2A2181E9B7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007B18-5DBB-71F4-7904-99DBE76088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D3739E-767F-025E-032A-B23BAF083B6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F6CECF5-F777-6FF8-95AC-CB776A0C4723}"/>
              </a:ext>
            </a:extLst>
          </p:cNvPr>
          <p:cNvSpPr>
            <a:spLocks noGrp="1"/>
          </p:cNvSpPr>
          <p:nvPr>
            <p:ph type="sldNum" sz="quarter" idx="5"/>
          </p:nvPr>
        </p:nvSpPr>
        <p:spPr/>
        <p:txBody>
          <a:bodyPr/>
          <a:lstStyle/>
          <a:p>
            <a:fld id="{6238B2D1-3E38-7D42-8FA7-2D6E28849E82}" type="slidenum">
              <a:rPr kumimoji="1" lang="ja-JP" altLang="en-US" smtClean="0"/>
              <a:t>33</a:t>
            </a:fld>
            <a:endParaRPr kumimoji="1" lang="ja-JP" altLang="en-US"/>
          </a:p>
        </p:txBody>
      </p:sp>
    </p:spTree>
    <p:extLst>
      <p:ext uri="{BB962C8B-B14F-4D97-AF65-F5344CB8AC3E}">
        <p14:creationId xmlns:p14="http://schemas.microsoft.com/office/powerpoint/2010/main" val="2628798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8AA7B-EC61-F684-2A52-DD8E3B66DF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814BD9-55E1-7C41-8BDE-CF67FBFF6A2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7F27B1C-C8A5-4C15-5196-1FC567E9C0A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84F1D9C-3EA8-D8D0-301B-4B033D4A9931}"/>
              </a:ext>
            </a:extLst>
          </p:cNvPr>
          <p:cNvSpPr>
            <a:spLocks noGrp="1"/>
          </p:cNvSpPr>
          <p:nvPr>
            <p:ph type="sldNum" sz="quarter" idx="5"/>
          </p:nvPr>
        </p:nvSpPr>
        <p:spPr/>
        <p:txBody>
          <a:bodyPr/>
          <a:lstStyle/>
          <a:p>
            <a:fld id="{6238B2D1-3E38-7D42-8FA7-2D6E28849E82}" type="slidenum">
              <a:rPr kumimoji="1" lang="ja-JP" altLang="en-US" smtClean="0"/>
              <a:t>34</a:t>
            </a:fld>
            <a:endParaRPr kumimoji="1" lang="ja-JP" altLang="en-US"/>
          </a:p>
        </p:txBody>
      </p:sp>
    </p:spTree>
    <p:extLst>
      <p:ext uri="{BB962C8B-B14F-4D97-AF65-F5344CB8AC3E}">
        <p14:creationId xmlns:p14="http://schemas.microsoft.com/office/powerpoint/2010/main" val="2175200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4F89F-FE1F-7CD1-215D-4092ED2CAE0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2AF9717-FAFA-92E6-E045-5EBBC8F1CAF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7784C2D-D5D1-7B18-0C12-5E1CCA1D41E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A0C2D9A-CD1A-71E0-D7EB-8FC439EAA77A}"/>
              </a:ext>
            </a:extLst>
          </p:cNvPr>
          <p:cNvSpPr>
            <a:spLocks noGrp="1"/>
          </p:cNvSpPr>
          <p:nvPr>
            <p:ph type="sldNum" sz="quarter" idx="5"/>
          </p:nvPr>
        </p:nvSpPr>
        <p:spPr/>
        <p:txBody>
          <a:bodyPr/>
          <a:lstStyle/>
          <a:p>
            <a:fld id="{6238B2D1-3E38-7D42-8FA7-2D6E28849E82}" type="slidenum">
              <a:rPr kumimoji="1" lang="ja-JP" altLang="en-US" smtClean="0"/>
              <a:t>35</a:t>
            </a:fld>
            <a:endParaRPr kumimoji="1" lang="ja-JP" altLang="en-US"/>
          </a:p>
        </p:txBody>
      </p:sp>
    </p:spTree>
    <p:extLst>
      <p:ext uri="{BB962C8B-B14F-4D97-AF65-F5344CB8AC3E}">
        <p14:creationId xmlns:p14="http://schemas.microsoft.com/office/powerpoint/2010/main" val="3400345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D1359-4D83-1723-44AB-89C51861AD5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6FCA7B-D2CB-3D99-A369-021517797E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527DC4C-4B1E-EED7-E90C-D890C0EBF7B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568D5C-D22F-315A-E633-CBE2894D4597}"/>
              </a:ext>
            </a:extLst>
          </p:cNvPr>
          <p:cNvSpPr>
            <a:spLocks noGrp="1"/>
          </p:cNvSpPr>
          <p:nvPr>
            <p:ph type="sldNum" sz="quarter" idx="5"/>
          </p:nvPr>
        </p:nvSpPr>
        <p:spPr/>
        <p:txBody>
          <a:bodyPr/>
          <a:lstStyle/>
          <a:p>
            <a:fld id="{6238B2D1-3E38-7D42-8FA7-2D6E28849E82}" type="slidenum">
              <a:rPr kumimoji="1" lang="ja-JP" altLang="en-US" smtClean="0"/>
              <a:t>36</a:t>
            </a:fld>
            <a:endParaRPr kumimoji="1" lang="ja-JP" altLang="en-US"/>
          </a:p>
        </p:txBody>
      </p:sp>
    </p:spTree>
    <p:extLst>
      <p:ext uri="{BB962C8B-B14F-4D97-AF65-F5344CB8AC3E}">
        <p14:creationId xmlns:p14="http://schemas.microsoft.com/office/powerpoint/2010/main" val="3949673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CBF12-9C06-7698-7B67-A8847E1833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F196BB-3506-CB37-EE3F-A4B33449EE8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559919-7707-14B5-1665-B76CA68772C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55B9CF-251D-7E9F-99FF-40094A306051}"/>
              </a:ext>
            </a:extLst>
          </p:cNvPr>
          <p:cNvSpPr>
            <a:spLocks noGrp="1"/>
          </p:cNvSpPr>
          <p:nvPr>
            <p:ph type="sldNum" sz="quarter" idx="5"/>
          </p:nvPr>
        </p:nvSpPr>
        <p:spPr/>
        <p:txBody>
          <a:bodyPr/>
          <a:lstStyle/>
          <a:p>
            <a:fld id="{6238B2D1-3E38-7D42-8FA7-2D6E28849E82}" type="slidenum">
              <a:rPr kumimoji="1" lang="ja-JP" altLang="en-US" smtClean="0"/>
              <a:t>37</a:t>
            </a:fld>
            <a:endParaRPr kumimoji="1" lang="ja-JP" altLang="en-US"/>
          </a:p>
        </p:txBody>
      </p:sp>
    </p:spTree>
    <p:extLst>
      <p:ext uri="{BB962C8B-B14F-4D97-AF65-F5344CB8AC3E}">
        <p14:creationId xmlns:p14="http://schemas.microsoft.com/office/powerpoint/2010/main" val="16315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6</a:t>
            </a:fld>
            <a:endParaRPr kumimoji="1" lang="ja-JP" altLang="en-US"/>
          </a:p>
        </p:txBody>
      </p:sp>
    </p:spTree>
    <p:extLst>
      <p:ext uri="{BB962C8B-B14F-4D97-AF65-F5344CB8AC3E}">
        <p14:creationId xmlns:p14="http://schemas.microsoft.com/office/powerpoint/2010/main" val="718579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2F7A-1F2B-B509-81DA-0535FEA3AF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5E22EF-A7BC-284F-C527-4494C011682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C7E9078-1899-5D72-AA71-924E29402FF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81D68E8-0944-38CF-0612-98F811FE915F}"/>
              </a:ext>
            </a:extLst>
          </p:cNvPr>
          <p:cNvSpPr>
            <a:spLocks noGrp="1"/>
          </p:cNvSpPr>
          <p:nvPr>
            <p:ph type="sldNum" sz="quarter" idx="5"/>
          </p:nvPr>
        </p:nvSpPr>
        <p:spPr/>
        <p:txBody>
          <a:bodyPr/>
          <a:lstStyle/>
          <a:p>
            <a:fld id="{6238B2D1-3E38-7D42-8FA7-2D6E28849E82}" type="slidenum">
              <a:rPr kumimoji="1" lang="ja-JP" altLang="en-US" smtClean="0"/>
              <a:t>38</a:t>
            </a:fld>
            <a:endParaRPr kumimoji="1" lang="ja-JP" altLang="en-US"/>
          </a:p>
        </p:txBody>
      </p:sp>
    </p:spTree>
    <p:extLst>
      <p:ext uri="{BB962C8B-B14F-4D97-AF65-F5344CB8AC3E}">
        <p14:creationId xmlns:p14="http://schemas.microsoft.com/office/powerpoint/2010/main" val="381101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117A6-3EB0-8D33-2435-64135FB33E8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2724C2-04A7-AD04-013A-B86817A45C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98609A-193E-7007-6A02-CFB0B3C8B5F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0D6F82D-BB8D-9B61-38DF-27C723D3E4DA}"/>
              </a:ext>
            </a:extLst>
          </p:cNvPr>
          <p:cNvSpPr>
            <a:spLocks noGrp="1"/>
          </p:cNvSpPr>
          <p:nvPr>
            <p:ph type="sldNum" sz="quarter" idx="5"/>
          </p:nvPr>
        </p:nvSpPr>
        <p:spPr/>
        <p:txBody>
          <a:bodyPr/>
          <a:lstStyle/>
          <a:p>
            <a:fld id="{6238B2D1-3E38-7D42-8FA7-2D6E28849E82}" type="slidenum">
              <a:rPr kumimoji="1" lang="ja-JP" altLang="en-US" smtClean="0"/>
              <a:t>47</a:t>
            </a:fld>
            <a:endParaRPr kumimoji="1" lang="ja-JP" altLang="en-US"/>
          </a:p>
        </p:txBody>
      </p:sp>
    </p:spTree>
    <p:extLst>
      <p:ext uri="{BB962C8B-B14F-4D97-AF65-F5344CB8AC3E}">
        <p14:creationId xmlns:p14="http://schemas.microsoft.com/office/powerpoint/2010/main" val="3037172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9166A-85FD-70C8-E661-09CE720720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58B752-D08B-1BC1-CAFB-29529918C9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F16C748-E4DA-2941-0891-ED660F94A95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FA4CDE6-CCDB-CDA4-68BC-BC816C850BEC}"/>
              </a:ext>
            </a:extLst>
          </p:cNvPr>
          <p:cNvSpPr>
            <a:spLocks noGrp="1"/>
          </p:cNvSpPr>
          <p:nvPr>
            <p:ph type="sldNum" sz="quarter" idx="5"/>
          </p:nvPr>
        </p:nvSpPr>
        <p:spPr/>
        <p:txBody>
          <a:bodyPr/>
          <a:lstStyle/>
          <a:p>
            <a:fld id="{6238B2D1-3E38-7D42-8FA7-2D6E28849E82}" type="slidenum">
              <a:rPr kumimoji="1" lang="ja-JP" altLang="en-US" smtClean="0"/>
              <a:t>55</a:t>
            </a:fld>
            <a:endParaRPr kumimoji="1" lang="ja-JP" altLang="en-US"/>
          </a:p>
        </p:txBody>
      </p:sp>
    </p:spTree>
    <p:extLst>
      <p:ext uri="{BB962C8B-B14F-4D97-AF65-F5344CB8AC3E}">
        <p14:creationId xmlns:p14="http://schemas.microsoft.com/office/powerpoint/2010/main" val="3544499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BA02-DAF1-0D24-BECF-75F08E682A7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FF2438-5D20-6DEB-DCFF-3220F14683A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49ED3F6-8E5B-8AF5-E977-3982F7EA4C5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5005D5-BE43-1415-6835-47634343E994}"/>
              </a:ext>
            </a:extLst>
          </p:cNvPr>
          <p:cNvSpPr>
            <a:spLocks noGrp="1"/>
          </p:cNvSpPr>
          <p:nvPr>
            <p:ph type="sldNum" sz="quarter" idx="5"/>
          </p:nvPr>
        </p:nvSpPr>
        <p:spPr/>
        <p:txBody>
          <a:bodyPr/>
          <a:lstStyle/>
          <a:p>
            <a:fld id="{6238B2D1-3E38-7D42-8FA7-2D6E28849E82}" type="slidenum">
              <a:rPr kumimoji="1" lang="ja-JP" altLang="en-US" smtClean="0"/>
              <a:t>58</a:t>
            </a:fld>
            <a:endParaRPr kumimoji="1" lang="ja-JP" altLang="en-US"/>
          </a:p>
        </p:txBody>
      </p:sp>
    </p:spTree>
    <p:extLst>
      <p:ext uri="{BB962C8B-B14F-4D97-AF65-F5344CB8AC3E}">
        <p14:creationId xmlns:p14="http://schemas.microsoft.com/office/powerpoint/2010/main" val="50123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46C6D-9E4B-0FBB-1FFF-2250B84502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736EA7-C0CF-C9A8-4E47-3C7662B8DEC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0E6D5-4FD9-00B2-6DF7-41D4C32F207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167FE19-33FE-F0CD-ECEE-FACD9E31C7ED}"/>
              </a:ext>
            </a:extLst>
          </p:cNvPr>
          <p:cNvSpPr>
            <a:spLocks noGrp="1"/>
          </p:cNvSpPr>
          <p:nvPr>
            <p:ph type="sldNum" sz="quarter" idx="5"/>
          </p:nvPr>
        </p:nvSpPr>
        <p:spPr/>
        <p:txBody>
          <a:bodyPr/>
          <a:lstStyle/>
          <a:p>
            <a:fld id="{6238B2D1-3E38-7D42-8FA7-2D6E28849E82}" type="slidenum">
              <a:rPr kumimoji="1" lang="ja-JP" altLang="en-US" smtClean="0"/>
              <a:t>61</a:t>
            </a:fld>
            <a:endParaRPr kumimoji="1" lang="ja-JP" altLang="en-US"/>
          </a:p>
        </p:txBody>
      </p:sp>
    </p:spTree>
    <p:extLst>
      <p:ext uri="{BB962C8B-B14F-4D97-AF65-F5344CB8AC3E}">
        <p14:creationId xmlns:p14="http://schemas.microsoft.com/office/powerpoint/2010/main" val="1692174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5DAF9-8B48-8E76-BB84-B8FD2E582A3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F6C074-F59C-9539-81B0-5CD88FC835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9C1CF7A-4B40-8BD8-7745-DC9EE7DF513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7491314-B26F-A633-7D46-A06F9B4580C4}"/>
              </a:ext>
            </a:extLst>
          </p:cNvPr>
          <p:cNvSpPr>
            <a:spLocks noGrp="1"/>
          </p:cNvSpPr>
          <p:nvPr>
            <p:ph type="sldNum" sz="quarter" idx="5"/>
          </p:nvPr>
        </p:nvSpPr>
        <p:spPr/>
        <p:txBody>
          <a:bodyPr/>
          <a:lstStyle/>
          <a:p>
            <a:fld id="{6238B2D1-3E38-7D42-8FA7-2D6E28849E82}" type="slidenum">
              <a:rPr kumimoji="1" lang="ja-JP" altLang="en-US" smtClean="0"/>
              <a:t>65</a:t>
            </a:fld>
            <a:endParaRPr kumimoji="1" lang="ja-JP" altLang="en-US"/>
          </a:p>
        </p:txBody>
      </p:sp>
    </p:spTree>
    <p:extLst>
      <p:ext uri="{BB962C8B-B14F-4D97-AF65-F5344CB8AC3E}">
        <p14:creationId xmlns:p14="http://schemas.microsoft.com/office/powerpoint/2010/main" val="4061994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68</a:t>
            </a:fld>
            <a:endParaRPr kumimoji="1" lang="ja-JP" altLang="en-US"/>
          </a:p>
        </p:txBody>
      </p:sp>
    </p:spTree>
    <p:extLst>
      <p:ext uri="{BB962C8B-B14F-4D97-AF65-F5344CB8AC3E}">
        <p14:creationId xmlns:p14="http://schemas.microsoft.com/office/powerpoint/2010/main" val="3943274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6CA7-630D-32DE-F68E-4E5DC7615E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A8897D-2F05-509C-DFF3-79878B057A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16DE54-5972-3211-9457-F9779FE3FB3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5F5B4A3-4B00-F1A5-173D-6EDE5ABBAD64}"/>
              </a:ext>
            </a:extLst>
          </p:cNvPr>
          <p:cNvSpPr>
            <a:spLocks noGrp="1"/>
          </p:cNvSpPr>
          <p:nvPr>
            <p:ph type="sldNum" sz="quarter" idx="5"/>
          </p:nvPr>
        </p:nvSpPr>
        <p:spPr/>
        <p:txBody>
          <a:bodyPr/>
          <a:lstStyle/>
          <a:p>
            <a:fld id="{6238B2D1-3E38-7D42-8FA7-2D6E28849E82}" type="slidenum">
              <a:rPr kumimoji="1" lang="ja-JP" altLang="en-US" smtClean="0"/>
              <a:t>70</a:t>
            </a:fld>
            <a:endParaRPr kumimoji="1" lang="ja-JP" altLang="en-US"/>
          </a:p>
        </p:txBody>
      </p:sp>
    </p:spTree>
    <p:extLst>
      <p:ext uri="{BB962C8B-B14F-4D97-AF65-F5344CB8AC3E}">
        <p14:creationId xmlns:p14="http://schemas.microsoft.com/office/powerpoint/2010/main" val="127522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7</a:t>
            </a:fld>
            <a:endParaRPr kumimoji="1" lang="ja-JP" altLang="en-US"/>
          </a:p>
        </p:txBody>
      </p:sp>
    </p:spTree>
    <p:extLst>
      <p:ext uri="{BB962C8B-B14F-4D97-AF65-F5344CB8AC3E}">
        <p14:creationId xmlns:p14="http://schemas.microsoft.com/office/powerpoint/2010/main" val="884987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8</a:t>
            </a:fld>
            <a:endParaRPr kumimoji="1" lang="ja-JP" altLang="en-US"/>
          </a:p>
        </p:txBody>
      </p:sp>
    </p:spTree>
    <p:extLst>
      <p:ext uri="{BB962C8B-B14F-4D97-AF65-F5344CB8AC3E}">
        <p14:creationId xmlns:p14="http://schemas.microsoft.com/office/powerpoint/2010/main" val="2869683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10</a:t>
            </a:fld>
            <a:endParaRPr kumimoji="1" lang="ja-JP" altLang="en-US"/>
          </a:p>
        </p:txBody>
      </p:sp>
    </p:spTree>
    <p:extLst>
      <p:ext uri="{BB962C8B-B14F-4D97-AF65-F5344CB8AC3E}">
        <p14:creationId xmlns:p14="http://schemas.microsoft.com/office/powerpoint/2010/main" val="1586054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12</a:t>
            </a:fld>
            <a:endParaRPr kumimoji="1" lang="ja-JP" altLang="en-US"/>
          </a:p>
        </p:txBody>
      </p:sp>
    </p:spTree>
    <p:extLst>
      <p:ext uri="{BB962C8B-B14F-4D97-AF65-F5344CB8AC3E}">
        <p14:creationId xmlns:p14="http://schemas.microsoft.com/office/powerpoint/2010/main" val="1709575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13</a:t>
            </a:fld>
            <a:endParaRPr kumimoji="1" lang="ja-JP" altLang="en-US"/>
          </a:p>
        </p:txBody>
      </p:sp>
    </p:spTree>
    <p:extLst>
      <p:ext uri="{BB962C8B-B14F-4D97-AF65-F5344CB8AC3E}">
        <p14:creationId xmlns:p14="http://schemas.microsoft.com/office/powerpoint/2010/main" val="3950560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32CE1-40FF-E345-8215-B291E0C287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A9A20A-D402-5D84-924C-D61C86426D3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D37B0DA-0032-EB76-D66F-23739ED8EB4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1735F18-5DAD-0309-D4FD-AB24305E166A}"/>
              </a:ext>
            </a:extLst>
          </p:cNvPr>
          <p:cNvSpPr>
            <a:spLocks noGrp="1"/>
          </p:cNvSpPr>
          <p:nvPr>
            <p:ph type="sldNum" sz="quarter" idx="5"/>
          </p:nvPr>
        </p:nvSpPr>
        <p:spPr/>
        <p:txBody>
          <a:bodyPr/>
          <a:lstStyle/>
          <a:p>
            <a:fld id="{6238B2D1-3E38-7D42-8FA7-2D6E28849E82}" type="slidenum">
              <a:rPr kumimoji="1" lang="ja-JP" altLang="en-US" smtClean="0"/>
              <a:t>17</a:t>
            </a:fld>
            <a:endParaRPr kumimoji="1" lang="ja-JP" altLang="en-US"/>
          </a:p>
        </p:txBody>
      </p:sp>
    </p:spTree>
    <p:extLst>
      <p:ext uri="{BB962C8B-B14F-4D97-AF65-F5344CB8AC3E}">
        <p14:creationId xmlns:p14="http://schemas.microsoft.com/office/powerpoint/2010/main" val="129486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18</a:t>
            </a:fld>
            <a:endParaRPr kumimoji="1" lang="ja-JP" altLang="en-US"/>
          </a:p>
        </p:txBody>
      </p:sp>
    </p:spTree>
    <p:extLst>
      <p:ext uri="{BB962C8B-B14F-4D97-AF65-F5344CB8AC3E}">
        <p14:creationId xmlns:p14="http://schemas.microsoft.com/office/powerpoint/2010/main" val="1694294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5DE0E6">
                <a:alpha val="100000"/>
              </a:srgbClr>
            </a:gs>
            <a:gs pos="100000">
              <a:srgbClr val="004AAD">
                <a:alpha val="100000"/>
              </a:srgbClr>
            </a:gs>
          </a:gsLst>
          <a:lin ang="0" scaled="0"/>
        </a:gradFill>
        <a:effectLst/>
      </p:bgPr>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18B9C194-B7FB-9C39-16B0-04ED4C5F7162}"/>
              </a:ext>
            </a:extLst>
          </p:cNvPr>
          <p:cNvGrpSpPr/>
          <p:nvPr userDrawn="1"/>
        </p:nvGrpSpPr>
        <p:grpSpPr>
          <a:xfrm>
            <a:off x="364841" y="-104760"/>
            <a:ext cx="17618359" cy="10109185"/>
            <a:chOff x="0" y="-114300"/>
            <a:chExt cx="4469349" cy="2511221"/>
          </a:xfrm>
        </p:grpSpPr>
        <p:sp>
          <p:nvSpPr>
            <p:cNvPr id="8" name="Freeform 3">
              <a:extLst>
                <a:ext uri="{FF2B5EF4-FFF2-40B4-BE49-F238E27FC236}">
                  <a16:creationId xmlns:a16="http://schemas.microsoft.com/office/drawing/2014/main" id="{140EC67F-EB68-57FF-884C-44AE54F6DB1A}"/>
                </a:ext>
              </a:extLst>
            </p:cNvPr>
            <p:cNvSpPr/>
            <p:nvPr/>
          </p:nvSpPr>
          <p:spPr>
            <a:xfrm>
              <a:off x="23429" y="34761"/>
              <a:ext cx="4387930" cy="2328246"/>
            </a:xfrm>
            <a:custGeom>
              <a:avLst/>
              <a:gdLst/>
              <a:ahLst/>
              <a:cxnLst/>
              <a:rect l="l" t="t" r="r" b="b"/>
              <a:pathLst>
                <a:path w="4469349" h="2396921">
                  <a:moveTo>
                    <a:pt x="22964" y="0"/>
                  </a:moveTo>
                  <a:lnTo>
                    <a:pt x="4446384" y="0"/>
                  </a:lnTo>
                  <a:cubicBezTo>
                    <a:pt x="4452475" y="0"/>
                    <a:pt x="4458316" y="2419"/>
                    <a:pt x="4462623" y="6726"/>
                  </a:cubicBezTo>
                  <a:cubicBezTo>
                    <a:pt x="4466929" y="11033"/>
                    <a:pt x="4469349" y="16874"/>
                    <a:pt x="4469349" y="22964"/>
                  </a:cubicBezTo>
                  <a:lnTo>
                    <a:pt x="4469349" y="2373957"/>
                  </a:lnTo>
                  <a:cubicBezTo>
                    <a:pt x="4469349" y="2380048"/>
                    <a:pt x="4466929" y="2385888"/>
                    <a:pt x="4462623" y="2390195"/>
                  </a:cubicBezTo>
                  <a:cubicBezTo>
                    <a:pt x="4458316" y="2394502"/>
                    <a:pt x="4452475" y="2396921"/>
                    <a:pt x="4446384" y="2396921"/>
                  </a:cubicBezTo>
                  <a:lnTo>
                    <a:pt x="22964" y="2396921"/>
                  </a:lnTo>
                  <a:cubicBezTo>
                    <a:pt x="16874" y="2396921"/>
                    <a:pt x="11033" y="2394502"/>
                    <a:pt x="6726" y="2390195"/>
                  </a:cubicBezTo>
                  <a:cubicBezTo>
                    <a:pt x="2419" y="2385888"/>
                    <a:pt x="0" y="2380048"/>
                    <a:pt x="0" y="2373957"/>
                  </a:cubicBezTo>
                  <a:lnTo>
                    <a:pt x="0" y="22964"/>
                  </a:lnTo>
                  <a:cubicBezTo>
                    <a:pt x="0" y="16874"/>
                    <a:pt x="2419" y="11033"/>
                    <a:pt x="6726" y="6726"/>
                  </a:cubicBezTo>
                  <a:cubicBezTo>
                    <a:pt x="11033" y="2419"/>
                    <a:pt x="16874" y="0"/>
                    <a:pt x="22964" y="0"/>
                  </a:cubicBezTo>
                  <a:close/>
                </a:path>
              </a:pathLst>
            </a:custGeom>
            <a:solidFill>
              <a:srgbClr val="FFFFFF"/>
            </a:solidFill>
          </p:spPr>
          <p:txBody>
            <a:bodyPr/>
            <a:lstStyle/>
            <a:p>
              <a:endParaRPr lang="ja-JP" altLang="en-US" sz="3200">
                <a:latin typeface="Hiragino Kaku Gothic Pro W3" panose="020B0300000000000000" pitchFamily="34" charset="-128"/>
                <a:ea typeface="Hiragino Kaku Gothic Pro W3" panose="020B0300000000000000" pitchFamily="34" charset="-128"/>
              </a:endParaRPr>
            </a:p>
          </p:txBody>
        </p:sp>
        <p:sp>
          <p:nvSpPr>
            <p:cNvPr id="9" name="TextBox 4">
              <a:extLst>
                <a:ext uri="{FF2B5EF4-FFF2-40B4-BE49-F238E27FC236}">
                  <a16:creationId xmlns:a16="http://schemas.microsoft.com/office/drawing/2014/main" id="{BC158ABA-BE18-1378-AF97-A46A982C9B05}"/>
                </a:ext>
              </a:extLst>
            </p:cNvPr>
            <p:cNvSpPr txBox="1"/>
            <p:nvPr/>
          </p:nvSpPr>
          <p:spPr>
            <a:xfrm>
              <a:off x="0" y="-114300"/>
              <a:ext cx="4469349" cy="2511221"/>
            </a:xfrm>
            <a:prstGeom prst="rect">
              <a:avLst/>
            </a:prstGeom>
          </p:spPr>
          <p:txBody>
            <a:bodyPr lIns="33867" tIns="33867" rIns="33867" bIns="33867" rtlCol="0" anchor="ctr"/>
            <a:lstStyle/>
            <a:p>
              <a:pPr>
                <a:lnSpc>
                  <a:spcPts val="5973"/>
                </a:lnSpc>
                <a:spcBef>
                  <a:spcPct val="0"/>
                </a:spcBef>
              </a:pPr>
              <a:endParaRPr sz="1200"/>
            </a:p>
          </p:txBody>
        </p:sp>
      </p:grpSp>
      <p:sp>
        <p:nvSpPr>
          <p:cNvPr id="2" name="Title 1"/>
          <p:cNvSpPr>
            <a:spLocks noGrp="1"/>
          </p:cNvSpPr>
          <p:nvPr>
            <p:ph type="ctrTitle"/>
          </p:nvPr>
        </p:nvSpPr>
        <p:spPr>
          <a:xfrm>
            <a:off x="2087420" y="4013939"/>
            <a:ext cx="14173200" cy="1470025"/>
          </a:xfrm>
          <a:prstGeom prst="rect">
            <a:avLst/>
          </a:prstGeom>
        </p:spPr>
        <p:txBody>
          <a:bodyPr>
            <a:normAutofit/>
          </a:bodyPr>
          <a:lstStyle>
            <a:lvl1pPr>
              <a:defRPr sz="6400" b="1" i="0">
                <a:solidFill>
                  <a:schemeClr val="tx1">
                    <a:lumMod val="85000"/>
                    <a:lumOff val="15000"/>
                  </a:schemeClr>
                </a:solidFill>
                <a:latin typeface="Hiragino Kaku Gothic Pro W6" panose="020B0300000000000000" pitchFamily="34" charset="-128"/>
                <a:ea typeface="Hiragino Kaku Gothic Pro W6" panose="020B0300000000000000" pitchFamily="34" charset="-128"/>
              </a:defRPr>
            </a:lvl1pPr>
          </a:lstStyle>
          <a:p>
            <a:r>
              <a:rPr lang="en-US" dirty="0"/>
              <a:t>Click to edit Master title style</a:t>
            </a:r>
          </a:p>
        </p:txBody>
      </p:sp>
      <p:sp>
        <p:nvSpPr>
          <p:cNvPr id="3" name="Subtitle 2"/>
          <p:cNvSpPr>
            <a:spLocks noGrp="1"/>
          </p:cNvSpPr>
          <p:nvPr>
            <p:ph type="subTitle" idx="1"/>
          </p:nvPr>
        </p:nvSpPr>
        <p:spPr>
          <a:xfrm>
            <a:off x="4083631" y="5935299"/>
            <a:ext cx="10180778" cy="731875"/>
          </a:xfrm>
          <a:prstGeom prst="rect">
            <a:avLst/>
          </a:prstGeom>
        </p:spPr>
        <p:txBody>
          <a:bodyPr>
            <a:noAutofit/>
          </a:bodyPr>
          <a:lstStyle>
            <a:lvl1pPr marL="0" indent="0" algn="ctr">
              <a:buNone/>
              <a:defRPr sz="3600" b="1" i="0">
                <a:solidFill>
                  <a:schemeClr val="tx1">
                    <a:lumMod val="75000"/>
                    <a:lumOff val="25000"/>
                  </a:schemeClr>
                </a:solidFill>
                <a:latin typeface="Hiragino Kaku Gothic Pro W6" panose="020B0300000000000000" pitchFamily="34" charset="-128"/>
                <a:ea typeface="Hiragino Kaku Gothic Pro W6"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AutoShape 8">
            <a:extLst>
              <a:ext uri="{FF2B5EF4-FFF2-40B4-BE49-F238E27FC236}">
                <a16:creationId xmlns:a16="http://schemas.microsoft.com/office/drawing/2014/main" id="{C3EB6ED4-6373-2270-19B3-8C7728862EA9}"/>
              </a:ext>
            </a:extLst>
          </p:cNvPr>
          <p:cNvSpPr/>
          <p:nvPr userDrawn="1"/>
        </p:nvSpPr>
        <p:spPr>
          <a:xfrm flipV="1">
            <a:off x="2933699" y="5451837"/>
            <a:ext cx="12420599" cy="23335"/>
          </a:xfrm>
          <a:prstGeom prst="line">
            <a:avLst/>
          </a:prstGeom>
          <a:ln w="28575" cap="flat">
            <a:solidFill>
              <a:srgbClr val="5CDFE5"/>
            </a:solidFill>
            <a:prstDash val="solid"/>
            <a:headEnd type="none" w="sm" len="sm"/>
            <a:tailEnd type="none" w="sm" len="sm"/>
          </a:ln>
        </p:spPr>
        <p:txBody>
          <a:bodyPr/>
          <a:lstStyle/>
          <a:p>
            <a:endParaRPr lang="ja-JP" altLang="en-US" sz="12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12/22/24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12/22/24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419100"/>
            <a:ext cx="16535400" cy="1143000"/>
          </a:xfrm>
          <a:prstGeom prst="rect">
            <a:avLst/>
          </a:prstGeom>
        </p:spPr>
        <p:txBody>
          <a:bodyPr>
            <a:noAutofit/>
          </a:bodyPr>
          <a:lstStyle>
            <a:lvl1pPr algn="l">
              <a:defRPr sz="4800" b="1" i="0">
                <a:solidFill>
                  <a:schemeClr val="tx1">
                    <a:lumMod val="85000"/>
                    <a:lumOff val="15000"/>
                  </a:schemeClr>
                </a:solidFill>
                <a:latin typeface="Hiragino Kaku Gothic Pro W6" panose="020B0300000000000000" pitchFamily="34" charset="-128"/>
                <a:ea typeface="Hiragino Kaku Gothic Pro W6" panose="020B0300000000000000" pitchFamily="34" charset="-128"/>
              </a:defRPr>
            </a:lvl1pPr>
          </a:lstStyle>
          <a:p>
            <a:r>
              <a:rPr lang="en-US"/>
              <a:t>Click to edit Master title style</a:t>
            </a:r>
          </a:p>
        </p:txBody>
      </p:sp>
      <p:sp>
        <p:nvSpPr>
          <p:cNvPr id="3" name="Content Placeholder 2"/>
          <p:cNvSpPr>
            <a:spLocks noGrp="1"/>
          </p:cNvSpPr>
          <p:nvPr>
            <p:ph idx="1" hasCustomPrompt="1"/>
          </p:nvPr>
        </p:nvSpPr>
        <p:spPr>
          <a:xfrm>
            <a:off x="838200" y="2068683"/>
            <a:ext cx="16916400" cy="7523725"/>
          </a:xfrm>
          <a:prstGeom prst="rect">
            <a:avLst/>
          </a:prstGeom>
        </p:spPr>
        <p:txBody>
          <a:bodyPr>
            <a:normAutofit/>
          </a:bodyPr>
          <a:lstStyle>
            <a:lvl1pPr marL="342900" indent="-342900">
              <a:spcAft>
                <a:spcPts val="1800"/>
              </a:spcAft>
              <a:buFont typeface="Wingdings" pitchFamily="2" charset="2"/>
              <a:buChar char="l"/>
              <a:defRPr sz="40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1pPr>
            <a:lvl2pPr marL="742950" indent="-285750">
              <a:spcAft>
                <a:spcPts val="1800"/>
              </a:spcAft>
              <a:buFont typeface="Wingdings" pitchFamily="2" charset="2"/>
              <a:buChar char="n"/>
              <a:defRPr sz="3600" b="0" i="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2pPr>
            <a:lvl3pPr>
              <a:spcAft>
                <a:spcPts val="1800"/>
              </a:spcAft>
              <a:defRPr sz="32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3pPr>
            <a:lvl4pPr>
              <a:spcAft>
                <a:spcPts val="1800"/>
              </a:spcAft>
              <a:defRPr sz="28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4pPr>
            <a:lvl5pPr>
              <a:spcAft>
                <a:spcPts val="1800"/>
              </a:spcAft>
              <a:defRPr sz="28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5pPr>
          </a:lstStyle>
          <a:p>
            <a:pPr lvl="0"/>
            <a:r>
              <a:rPr lang="en-US" dirty="0"/>
              <a:t> 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8600" y="9791698"/>
            <a:ext cx="2133600" cy="365125"/>
          </a:xfrm>
          <a:prstGeom prst="rect">
            <a:avLst/>
          </a:prstGeom>
        </p:spPr>
        <p:txBody>
          <a:bodyPr/>
          <a:lstStyle/>
          <a:p>
            <a:fld id="{1D8BD707-D9CF-40AE-B4C6-C98DA3205C09}" type="datetimeFigureOut">
              <a:rPr lang="en-US" smtClean="0"/>
              <a:pPr/>
              <a:t>12/22/24</a:t>
            </a:fld>
            <a:endParaRPr lang="en-US"/>
          </a:p>
        </p:txBody>
      </p:sp>
      <p:sp>
        <p:nvSpPr>
          <p:cNvPr id="5" name="Footer Placeholder 4"/>
          <p:cNvSpPr>
            <a:spLocks noGrp="1"/>
          </p:cNvSpPr>
          <p:nvPr>
            <p:ph type="ftr" sz="quarter" idx="11"/>
          </p:nvPr>
        </p:nvSpPr>
        <p:spPr>
          <a:xfrm>
            <a:off x="7848600" y="9791699"/>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6002000" y="9791700"/>
            <a:ext cx="2133600" cy="365125"/>
          </a:xfrm>
          <a:prstGeom prst="rect">
            <a:avLst/>
          </a:prstGeom>
        </p:spPr>
        <p:txBody>
          <a:bodyPr/>
          <a:lstStyle/>
          <a:p>
            <a:fld id="{B6F15528-21DE-4FAA-801E-634DDDAF4B2B}" type="slidenum">
              <a:rPr lang="en-US" smtClean="0"/>
              <a:pPr/>
              <a:t>‹#›</a:t>
            </a:fld>
            <a:endParaRPr lang="en-US"/>
          </a:p>
        </p:txBody>
      </p:sp>
      <p:grpSp>
        <p:nvGrpSpPr>
          <p:cNvPr id="7" name="Group 2">
            <a:extLst>
              <a:ext uri="{FF2B5EF4-FFF2-40B4-BE49-F238E27FC236}">
                <a16:creationId xmlns:a16="http://schemas.microsoft.com/office/drawing/2014/main" id="{723E7C3F-0C1B-F407-A2DA-856A4383629F}"/>
              </a:ext>
            </a:extLst>
          </p:cNvPr>
          <p:cNvGrpSpPr/>
          <p:nvPr userDrawn="1"/>
        </p:nvGrpSpPr>
        <p:grpSpPr>
          <a:xfrm>
            <a:off x="838200" y="419100"/>
            <a:ext cx="147403" cy="1032214"/>
            <a:chOff x="0" y="0"/>
            <a:chExt cx="44128" cy="186169"/>
          </a:xfrm>
        </p:grpSpPr>
        <p:sp>
          <p:nvSpPr>
            <p:cNvPr id="8" name="Freeform 3">
              <a:extLst>
                <a:ext uri="{FF2B5EF4-FFF2-40B4-BE49-F238E27FC236}">
                  <a16:creationId xmlns:a16="http://schemas.microsoft.com/office/drawing/2014/main" id="{E01BC7B1-6EE6-54A5-DEC4-92BF97DB5241}"/>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txBody>
            <a:bodyPr/>
            <a:lstStyle/>
            <a:p>
              <a:endParaRPr lang="ja-JP" altLang="en-US" sz="1200"/>
            </a:p>
          </p:txBody>
        </p:sp>
        <p:sp>
          <p:nvSpPr>
            <p:cNvPr id="9" name="TextBox 4">
              <a:extLst>
                <a:ext uri="{FF2B5EF4-FFF2-40B4-BE49-F238E27FC236}">
                  <a16:creationId xmlns:a16="http://schemas.microsoft.com/office/drawing/2014/main" id="{6B98B573-5262-7EE5-D5E9-2B364691F91C}"/>
                </a:ext>
              </a:extLst>
            </p:cNvPr>
            <p:cNvSpPr txBox="1"/>
            <p:nvPr/>
          </p:nvSpPr>
          <p:spPr>
            <a:xfrm>
              <a:off x="0" y="-47625"/>
              <a:ext cx="44128" cy="233794"/>
            </a:xfrm>
            <a:prstGeom prst="rect">
              <a:avLst/>
            </a:prstGeom>
          </p:spPr>
          <p:txBody>
            <a:bodyPr lIns="33867" tIns="33867" rIns="33867" bIns="33867" rtlCol="0" anchor="ctr"/>
            <a:lstStyle/>
            <a:p>
              <a:pPr algn="ctr">
                <a:lnSpc>
                  <a:spcPts val="1773"/>
                </a:lnSpc>
                <a:spcBef>
                  <a:spcPct val="0"/>
                </a:spcBef>
              </a:pPr>
              <a:endParaRPr sz="1200"/>
            </a:p>
          </p:txBody>
        </p:sp>
      </p:grpSp>
      <p:sp>
        <p:nvSpPr>
          <p:cNvPr id="10" name="AutoShape 5">
            <a:extLst>
              <a:ext uri="{FF2B5EF4-FFF2-40B4-BE49-F238E27FC236}">
                <a16:creationId xmlns:a16="http://schemas.microsoft.com/office/drawing/2014/main" id="{ECDFC9C1-4044-DAB9-7F06-0A6C6243161B}"/>
              </a:ext>
            </a:extLst>
          </p:cNvPr>
          <p:cNvSpPr/>
          <p:nvPr userDrawn="1"/>
        </p:nvSpPr>
        <p:spPr>
          <a:xfrm>
            <a:off x="0" y="1714500"/>
            <a:ext cx="18288000" cy="0"/>
          </a:xfrm>
          <a:prstGeom prst="line">
            <a:avLst/>
          </a:prstGeom>
          <a:ln w="38100" cap="flat">
            <a:solidFill>
              <a:srgbClr val="D9D9D9"/>
            </a:solidFill>
            <a:prstDash val="solid"/>
            <a:headEnd type="none" w="sm" len="sm"/>
            <a:tailEnd type="none" w="sm" len="sm"/>
          </a:ln>
        </p:spPr>
        <p:txBody>
          <a:bodyPr/>
          <a:lstStyle/>
          <a:p>
            <a:endParaRPr lang="ja-JP" altLang="en-US" sz="12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12/22/24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12/22/24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12/22/24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33699" y="4080657"/>
            <a:ext cx="12420599" cy="1143000"/>
          </a:xfrm>
          <a:prstGeom prst="rect">
            <a:avLst/>
          </a:prstGeom>
        </p:spPr>
        <p:txBody>
          <a:bodyPr>
            <a:normAutofit/>
          </a:bodyPr>
          <a:lstStyle>
            <a:lvl1pPr>
              <a:defRPr sz="4800" b="1" i="0">
                <a:latin typeface="Hiragino Kaku Gothic Pro W6" panose="020B0300000000000000" pitchFamily="34" charset="-128"/>
                <a:ea typeface="Hiragino Kaku Gothic Pro W6" panose="020B0300000000000000" pitchFamily="34" charset="-128"/>
              </a:defRPr>
            </a:lvl1pPr>
          </a:lstStyle>
          <a:p>
            <a:r>
              <a:rPr lang="en-US"/>
              <a:t>Click to edit Master title style</a:t>
            </a:r>
          </a:p>
        </p:txBody>
      </p:sp>
      <p:sp>
        <p:nvSpPr>
          <p:cNvPr id="6" name="AutoShape 8">
            <a:extLst>
              <a:ext uri="{FF2B5EF4-FFF2-40B4-BE49-F238E27FC236}">
                <a16:creationId xmlns:a16="http://schemas.microsoft.com/office/drawing/2014/main" id="{85890F74-10E3-5543-4607-E89B33BF03D7}"/>
              </a:ext>
            </a:extLst>
          </p:cNvPr>
          <p:cNvSpPr/>
          <p:nvPr userDrawn="1"/>
        </p:nvSpPr>
        <p:spPr>
          <a:xfrm flipV="1">
            <a:off x="2942798" y="5295900"/>
            <a:ext cx="12420599" cy="23335"/>
          </a:xfrm>
          <a:prstGeom prst="line">
            <a:avLst/>
          </a:prstGeom>
          <a:ln w="28575" cap="flat">
            <a:solidFill>
              <a:srgbClr val="5CDFE5"/>
            </a:solidFill>
            <a:prstDash val="solid"/>
            <a:headEnd type="none" w="sm" len="sm"/>
            <a:tailEnd type="none" w="sm" len="sm"/>
          </a:ln>
        </p:spPr>
        <p:txBody>
          <a:bodyPr/>
          <a:lstStyle/>
          <a:p>
            <a:endParaRPr lang="ja-JP" altLang="en-US" sz="12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0">
              <a:srgbClr val="5DE0E6">
                <a:alpha val="100000"/>
              </a:srgbClr>
            </a:gs>
            <a:gs pos="100000">
              <a:srgbClr val="004AAD">
                <a:alpha val="100000"/>
              </a:srgbClr>
            </a:gs>
          </a:gsLst>
          <a:lin ang="0" scaled="0"/>
        </a:gra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A579939-080F-79AD-6CE0-7E15B924ECDF}"/>
              </a:ext>
            </a:extLst>
          </p:cNvPr>
          <p:cNvGrpSpPr/>
          <p:nvPr userDrawn="1"/>
        </p:nvGrpSpPr>
        <p:grpSpPr>
          <a:xfrm>
            <a:off x="364841" y="-104760"/>
            <a:ext cx="17618359" cy="10109185"/>
            <a:chOff x="0" y="-114300"/>
            <a:chExt cx="4469349" cy="2511221"/>
          </a:xfrm>
        </p:grpSpPr>
        <p:sp>
          <p:nvSpPr>
            <p:cNvPr id="6" name="Freeform 3">
              <a:extLst>
                <a:ext uri="{FF2B5EF4-FFF2-40B4-BE49-F238E27FC236}">
                  <a16:creationId xmlns:a16="http://schemas.microsoft.com/office/drawing/2014/main" id="{D6C2B880-47A4-3256-898C-A96CF508A58F}"/>
                </a:ext>
              </a:extLst>
            </p:cNvPr>
            <p:cNvSpPr/>
            <p:nvPr/>
          </p:nvSpPr>
          <p:spPr>
            <a:xfrm>
              <a:off x="23429" y="34761"/>
              <a:ext cx="4387930" cy="2328246"/>
            </a:xfrm>
            <a:custGeom>
              <a:avLst/>
              <a:gdLst/>
              <a:ahLst/>
              <a:cxnLst/>
              <a:rect l="l" t="t" r="r" b="b"/>
              <a:pathLst>
                <a:path w="4469349" h="2396921">
                  <a:moveTo>
                    <a:pt x="22964" y="0"/>
                  </a:moveTo>
                  <a:lnTo>
                    <a:pt x="4446384" y="0"/>
                  </a:lnTo>
                  <a:cubicBezTo>
                    <a:pt x="4452475" y="0"/>
                    <a:pt x="4458316" y="2419"/>
                    <a:pt x="4462623" y="6726"/>
                  </a:cubicBezTo>
                  <a:cubicBezTo>
                    <a:pt x="4466929" y="11033"/>
                    <a:pt x="4469349" y="16874"/>
                    <a:pt x="4469349" y="22964"/>
                  </a:cubicBezTo>
                  <a:lnTo>
                    <a:pt x="4469349" y="2373957"/>
                  </a:lnTo>
                  <a:cubicBezTo>
                    <a:pt x="4469349" y="2380048"/>
                    <a:pt x="4466929" y="2385888"/>
                    <a:pt x="4462623" y="2390195"/>
                  </a:cubicBezTo>
                  <a:cubicBezTo>
                    <a:pt x="4458316" y="2394502"/>
                    <a:pt x="4452475" y="2396921"/>
                    <a:pt x="4446384" y="2396921"/>
                  </a:cubicBezTo>
                  <a:lnTo>
                    <a:pt x="22964" y="2396921"/>
                  </a:lnTo>
                  <a:cubicBezTo>
                    <a:pt x="16874" y="2396921"/>
                    <a:pt x="11033" y="2394502"/>
                    <a:pt x="6726" y="2390195"/>
                  </a:cubicBezTo>
                  <a:cubicBezTo>
                    <a:pt x="2419" y="2385888"/>
                    <a:pt x="0" y="2380048"/>
                    <a:pt x="0" y="2373957"/>
                  </a:cubicBezTo>
                  <a:lnTo>
                    <a:pt x="0" y="22964"/>
                  </a:lnTo>
                  <a:cubicBezTo>
                    <a:pt x="0" y="16874"/>
                    <a:pt x="2419" y="11033"/>
                    <a:pt x="6726" y="6726"/>
                  </a:cubicBezTo>
                  <a:cubicBezTo>
                    <a:pt x="11033" y="2419"/>
                    <a:pt x="16874" y="0"/>
                    <a:pt x="22964" y="0"/>
                  </a:cubicBezTo>
                  <a:close/>
                </a:path>
              </a:pathLst>
            </a:custGeom>
            <a:solidFill>
              <a:srgbClr val="FFFFFF"/>
            </a:solidFill>
          </p:spPr>
          <p:txBody>
            <a:bodyPr/>
            <a:lstStyle/>
            <a:p>
              <a:endParaRPr lang="ja-JP" altLang="en-US" sz="3200">
                <a:latin typeface="Hiragino Kaku Gothic Pro W3" panose="020B0300000000000000" pitchFamily="34" charset="-128"/>
                <a:ea typeface="Hiragino Kaku Gothic Pro W3" panose="020B0300000000000000" pitchFamily="34" charset="-128"/>
              </a:endParaRPr>
            </a:p>
          </p:txBody>
        </p:sp>
        <p:sp>
          <p:nvSpPr>
            <p:cNvPr id="7" name="TextBox 4">
              <a:extLst>
                <a:ext uri="{FF2B5EF4-FFF2-40B4-BE49-F238E27FC236}">
                  <a16:creationId xmlns:a16="http://schemas.microsoft.com/office/drawing/2014/main" id="{4CCC4FBD-5B24-7AB6-4D33-4EBC5DD352E8}"/>
                </a:ext>
              </a:extLst>
            </p:cNvPr>
            <p:cNvSpPr txBox="1"/>
            <p:nvPr/>
          </p:nvSpPr>
          <p:spPr>
            <a:xfrm>
              <a:off x="0" y="-114300"/>
              <a:ext cx="4469349" cy="2511221"/>
            </a:xfrm>
            <a:prstGeom prst="rect">
              <a:avLst/>
            </a:prstGeom>
          </p:spPr>
          <p:txBody>
            <a:bodyPr lIns="33867" tIns="33867" rIns="33867" bIns="33867" rtlCol="0" anchor="ctr"/>
            <a:lstStyle/>
            <a:p>
              <a:pPr>
                <a:lnSpc>
                  <a:spcPts val="5973"/>
                </a:lnSpc>
                <a:spcBef>
                  <a:spcPct val="0"/>
                </a:spcBef>
              </a:pPr>
              <a:endParaRPr sz="120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12/22/24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12/22/24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8E_7DDE60CE.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10.emf"/><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9.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8.emf"/><Relationship Id="rId5" Type="http://schemas.openxmlformats.org/officeDocument/2006/relationships/tags" Target="../tags/tag5.xml"/><Relationship Id="rId10" Type="http://schemas.openxmlformats.org/officeDocument/2006/relationships/image" Target="../media/image7.emf"/><Relationship Id="rId4" Type="http://schemas.openxmlformats.org/officeDocument/2006/relationships/tags" Target="../tags/tag4.xml"/><Relationship Id="rId9" Type="http://schemas.openxmlformats.org/officeDocument/2006/relationships/image" Target="../media/image6.emf"/><Relationship Id="rId14"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9.xml"/><Relationship Id="rId7" Type="http://schemas.openxmlformats.org/officeDocument/2006/relationships/image" Target="../media/image6.emf"/><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slideLayout" Target="../slideLayouts/slideLayout2.xml"/><Relationship Id="rId10" Type="http://schemas.openxmlformats.org/officeDocument/2006/relationships/image" Target="../media/image9.emf"/><Relationship Id="rId4" Type="http://schemas.openxmlformats.org/officeDocument/2006/relationships/tags" Target="../tags/tag10.xml"/><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041B-5D69-7A95-8C78-66167927B72D}"/>
              </a:ext>
            </a:extLst>
          </p:cNvPr>
          <p:cNvSpPr>
            <a:spLocks noGrp="1"/>
          </p:cNvSpPr>
          <p:nvPr>
            <p:ph type="title"/>
          </p:nvPr>
        </p:nvSpPr>
        <p:spPr/>
        <p:txBody>
          <a:bodyPr/>
          <a:lstStyle/>
          <a:p>
            <a:r>
              <a:rPr kumimoji="1" lang="en-US" altLang="ja-JP" dirty="0"/>
              <a:t>Preview</a:t>
            </a:r>
            <a:endParaRPr kumimoji="1" lang="ja-JP" altLang="en-US"/>
          </a:p>
        </p:txBody>
      </p:sp>
      <p:sp>
        <p:nvSpPr>
          <p:cNvPr id="3" name="コンテンツ プレースホルダー 2">
            <a:extLst>
              <a:ext uri="{FF2B5EF4-FFF2-40B4-BE49-F238E27FC236}">
                <a16:creationId xmlns:a16="http://schemas.microsoft.com/office/drawing/2014/main" id="{4F307D89-70D5-D8E6-87A8-1496C02C85C0}"/>
              </a:ext>
            </a:extLst>
          </p:cNvPr>
          <p:cNvSpPr>
            <a:spLocks noGrp="1"/>
          </p:cNvSpPr>
          <p:nvPr>
            <p:ph idx="1"/>
          </p:nvPr>
        </p:nvSpPr>
        <p:spPr/>
        <p:txBody>
          <a:bodyPr/>
          <a:lstStyle/>
          <a:p>
            <a:r>
              <a:rPr kumimoji="1" lang="ja-JP" altLang="en-US"/>
              <a:t>本授業のサポートページ</a:t>
            </a:r>
            <a:endParaRPr kumimoji="1" lang="en-US" altLang="ja-JP" dirty="0"/>
          </a:p>
          <a:p>
            <a:r>
              <a:rPr kumimoji="1" lang="en-US" altLang="ja-JP" dirty="0"/>
              <a:t>QR</a:t>
            </a:r>
            <a:r>
              <a:rPr kumimoji="1" lang="ja-JP" altLang="en-US"/>
              <a:t>コードのリンク先からご覧いただけます</a:t>
            </a:r>
            <a:endParaRPr kumimoji="1" lang="en-US" altLang="ja-JP" dirty="0"/>
          </a:p>
          <a:p>
            <a:r>
              <a:rPr kumimoji="1" lang="ja-JP" altLang="en-US"/>
              <a:t>もしかしたらこのページに授業スライドを置いているかもしれません</a:t>
            </a:r>
          </a:p>
        </p:txBody>
      </p:sp>
      <p:pic>
        <p:nvPicPr>
          <p:cNvPr id="4" name="Picture 2">
            <a:extLst>
              <a:ext uri="{FF2B5EF4-FFF2-40B4-BE49-F238E27FC236}">
                <a16:creationId xmlns:a16="http://schemas.microsoft.com/office/drawing/2014/main" id="{346802CF-B405-13FE-425F-A20B9DCC5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200" y="6317876"/>
            <a:ext cx="3962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06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D1E4E8-4048-CDC3-C3FB-5D4700D73917}"/>
              </a:ext>
            </a:extLst>
          </p:cNvPr>
          <p:cNvSpPr>
            <a:spLocks noGrp="1"/>
          </p:cNvSpPr>
          <p:nvPr>
            <p:ph type="title"/>
          </p:nvPr>
        </p:nvSpPr>
        <p:spPr/>
        <p:txBody>
          <a:bodyPr/>
          <a:lstStyle/>
          <a:p>
            <a:r>
              <a:rPr kumimoji="1" lang="en-US" altLang="ja-JP" dirty="0"/>
              <a:t>ICT</a:t>
            </a:r>
            <a:r>
              <a:rPr kumimoji="1" lang="ja-JP" altLang="en-US"/>
              <a:t>技術を活用した学び</a:t>
            </a:r>
          </a:p>
        </p:txBody>
      </p:sp>
      <p:sp>
        <p:nvSpPr>
          <p:cNvPr id="3" name="コンテンツ プレースホルダー 2">
            <a:extLst>
              <a:ext uri="{FF2B5EF4-FFF2-40B4-BE49-F238E27FC236}">
                <a16:creationId xmlns:a16="http://schemas.microsoft.com/office/drawing/2014/main" id="{6D017CE4-A8CA-3BF1-A828-217FD6BD9063}"/>
              </a:ext>
            </a:extLst>
          </p:cNvPr>
          <p:cNvSpPr>
            <a:spLocks noGrp="1"/>
          </p:cNvSpPr>
          <p:nvPr>
            <p:ph idx="1"/>
          </p:nvPr>
        </p:nvSpPr>
        <p:spPr/>
        <p:txBody>
          <a:bodyPr/>
          <a:lstStyle/>
          <a:p>
            <a:r>
              <a:rPr kumimoji="1" lang="ja-JP" altLang="en-US"/>
              <a:t>自分自身の学習の履歴を蓄積</a:t>
            </a:r>
            <a:endParaRPr kumimoji="1" lang="en-US" altLang="ja-JP" dirty="0"/>
          </a:p>
          <a:p>
            <a:pPr lvl="1"/>
            <a:r>
              <a:rPr kumimoji="1" lang="ja-JP" altLang="en-US"/>
              <a:t>模試などの問題の正誤</a:t>
            </a:r>
            <a:endParaRPr kumimoji="1" lang="en-US" altLang="ja-JP" dirty="0"/>
          </a:p>
          <a:p>
            <a:pPr lvl="1"/>
            <a:r>
              <a:rPr kumimoji="1" lang="ja-JP" altLang="en-US"/>
              <a:t>得意な分野、不得意な分野</a:t>
            </a:r>
            <a:r>
              <a:rPr kumimoji="1" lang="en-US" altLang="ja-JP" dirty="0"/>
              <a:t> </a:t>
            </a:r>
            <a:r>
              <a:rPr kumimoji="1" lang="ja-JP" altLang="en-US"/>
              <a:t>など</a:t>
            </a:r>
            <a:endParaRPr kumimoji="1" lang="en-US" altLang="ja-JP" dirty="0"/>
          </a:p>
          <a:p>
            <a:r>
              <a:rPr kumimoji="1" lang="ja-JP" altLang="en-US"/>
              <a:t>学習の履歴に基づいて自分自身に「最適な」問題や指導法を提示する</a:t>
            </a:r>
            <a:br>
              <a:rPr kumimoji="1" lang="en-US" altLang="ja-JP" dirty="0"/>
            </a:br>
            <a:r>
              <a:rPr kumimoji="1" lang="ja-JP" altLang="en-US"/>
              <a:t>システム等の開発</a:t>
            </a:r>
            <a:endParaRPr kumimoji="1" lang="en-US" altLang="ja-JP" dirty="0"/>
          </a:p>
          <a:p>
            <a:pPr lvl="1"/>
            <a:r>
              <a:rPr kumimoji="1" lang="en-US" altLang="ja-JP" dirty="0"/>
              <a:t>AI</a:t>
            </a:r>
            <a:r>
              <a:rPr kumimoji="1" lang="ja-JP" altLang="en-US"/>
              <a:t>などを活用して、自分の苦手な問題を克服しやすい問題を提示する、など</a:t>
            </a:r>
            <a:endParaRPr kumimoji="1" lang="en-US" altLang="ja-JP" dirty="0"/>
          </a:p>
          <a:p>
            <a:pPr lvl="1"/>
            <a:r>
              <a:rPr kumimoji="1" lang="ja-JP" altLang="en-US"/>
              <a:t>インターネットでの検索履歴に基づく広告表示や、</a:t>
            </a:r>
            <a:r>
              <a:rPr kumimoji="1" lang="en-US" altLang="ja-JP" dirty="0"/>
              <a:t>Twitter(X)</a:t>
            </a:r>
            <a:r>
              <a:rPr kumimoji="1" lang="ja-JP" altLang="en-US"/>
              <a:t>のタイムラインでの表示内容など</a:t>
            </a:r>
            <a:endParaRPr kumimoji="1" lang="en-US" altLang="ja-JP" dirty="0"/>
          </a:p>
        </p:txBody>
      </p:sp>
    </p:spTree>
    <p:extLst>
      <p:ext uri="{BB962C8B-B14F-4D97-AF65-F5344CB8AC3E}">
        <p14:creationId xmlns:p14="http://schemas.microsoft.com/office/powerpoint/2010/main" val="289356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B247F4-6EA7-74AE-01E5-3B3EC8A5B1BC}"/>
              </a:ext>
            </a:extLst>
          </p:cNvPr>
          <p:cNvSpPr>
            <a:spLocks noGrp="1"/>
          </p:cNvSpPr>
          <p:nvPr>
            <p:ph type="title"/>
          </p:nvPr>
        </p:nvSpPr>
        <p:spPr/>
        <p:txBody>
          <a:bodyPr/>
          <a:lstStyle/>
          <a:p>
            <a:r>
              <a:rPr kumimoji="1" lang="ja-JP" altLang="en-US"/>
              <a:t>個別最適な学び</a:t>
            </a:r>
          </a:p>
        </p:txBody>
      </p:sp>
      <p:sp>
        <p:nvSpPr>
          <p:cNvPr id="3" name="コンテンツ プレースホルダー 2">
            <a:extLst>
              <a:ext uri="{FF2B5EF4-FFF2-40B4-BE49-F238E27FC236}">
                <a16:creationId xmlns:a16="http://schemas.microsoft.com/office/drawing/2014/main" id="{437DBEFA-12C9-4F64-6048-1281A41C7B5B}"/>
              </a:ext>
            </a:extLst>
          </p:cNvPr>
          <p:cNvSpPr>
            <a:spLocks noGrp="1"/>
          </p:cNvSpPr>
          <p:nvPr>
            <p:ph idx="1"/>
          </p:nvPr>
        </p:nvSpPr>
        <p:spPr/>
        <p:txBody>
          <a:bodyPr/>
          <a:lstStyle/>
          <a:p>
            <a:r>
              <a:rPr kumimoji="1" lang="ja-JP" altLang="en-US"/>
              <a:t>文部科学省の中央教育審議会答申には次の主張がある</a:t>
            </a:r>
            <a:endParaRPr kumimoji="1" lang="en-US" altLang="ja-JP" dirty="0"/>
          </a:p>
          <a:p>
            <a:pPr lvl="1"/>
            <a:r>
              <a:rPr kumimoji="1" lang="ja-JP" altLang="en-US"/>
              <a:t>「</a:t>
            </a:r>
            <a:r>
              <a:rPr kumimoji="1" lang="pt-PT" altLang="ja-JP" u="sng" dirty="0"/>
              <a:t>ICT </a:t>
            </a:r>
            <a:r>
              <a:rPr kumimoji="1" lang="ja-JP" altLang="en-US" u="sng"/>
              <a:t>の活用</a:t>
            </a:r>
            <a:r>
              <a:rPr kumimoji="1" lang="ja-JP" altLang="en-US"/>
              <a:t>と少人数によるきめ細かな指導体制の整備により，</a:t>
            </a:r>
            <a:r>
              <a:rPr kumimoji="1" lang="en-US" altLang="ja-JP" dirty="0"/>
              <a:t>『</a:t>
            </a:r>
            <a:r>
              <a:rPr kumimoji="1" lang="ja-JP" altLang="en-US"/>
              <a:t>個に応じた指導</a:t>
            </a:r>
            <a:r>
              <a:rPr kumimoji="1" lang="en-US" altLang="ja-JP" dirty="0"/>
              <a:t>』</a:t>
            </a:r>
            <a:r>
              <a:rPr kumimoji="1" lang="ja-JP" altLang="en-US"/>
              <a:t>を学習者視点から整理した概念である</a:t>
            </a:r>
            <a:r>
              <a:rPr kumimoji="1" lang="en-US" altLang="ja-JP" dirty="0"/>
              <a:t>『</a:t>
            </a:r>
            <a:r>
              <a:rPr kumimoji="1" lang="ja-JP" altLang="en-US" sz="4000" b="1" u="sng">
                <a:latin typeface="Hiragino Kaku Gothic Pro W6" panose="020B0300000000000000" pitchFamily="34" charset="-128"/>
                <a:ea typeface="Hiragino Kaku Gothic Pro W6" panose="020B0300000000000000" pitchFamily="34" charset="-128"/>
              </a:rPr>
              <a:t>個別最適な学び</a:t>
            </a:r>
            <a:r>
              <a:rPr kumimoji="1" lang="en-US" altLang="ja-JP" dirty="0"/>
              <a:t>』</a:t>
            </a:r>
            <a:r>
              <a:rPr kumimoji="1" lang="ja-JP" altLang="en-US"/>
              <a:t>と，これまでも</a:t>
            </a:r>
            <a:r>
              <a:rPr kumimoji="1" lang="en-US" altLang="ja-JP" dirty="0"/>
              <a:t>『</a:t>
            </a:r>
            <a:r>
              <a:rPr kumimoji="1" lang="ja-JP" altLang="en-US"/>
              <a:t>日本型学校教育</a:t>
            </a:r>
            <a:r>
              <a:rPr kumimoji="1" lang="en-US" altLang="ja-JP" dirty="0"/>
              <a:t>』</a:t>
            </a:r>
            <a:r>
              <a:rPr kumimoji="1" lang="ja-JP" altLang="en-US"/>
              <a:t>において重視されてきた，</a:t>
            </a:r>
            <a:r>
              <a:rPr kumimoji="1" lang="en-US" altLang="ja-JP" dirty="0"/>
              <a:t>『</a:t>
            </a:r>
            <a:r>
              <a:rPr kumimoji="1" lang="ja-JP" altLang="en-US"/>
              <a:t>協働的な学び</a:t>
            </a:r>
            <a:r>
              <a:rPr kumimoji="1" lang="en-US" altLang="ja-JP" dirty="0"/>
              <a:t>』</a:t>
            </a:r>
            <a:r>
              <a:rPr kumimoji="1" lang="ja-JP" altLang="en-US"/>
              <a:t>とを一体的に充実することを目指している。」（</a:t>
            </a:r>
            <a:r>
              <a:rPr kumimoji="1" lang="en-US" altLang="ja-JP" dirty="0"/>
              <a:t>2021</a:t>
            </a:r>
            <a:r>
              <a:rPr kumimoji="1" lang="ja-JP" altLang="en-US"/>
              <a:t>年中教審答申）</a:t>
            </a:r>
            <a:endParaRPr kumimoji="1" lang="en-US" altLang="ja-JP" dirty="0"/>
          </a:p>
          <a:p>
            <a:r>
              <a:rPr kumimoji="1" lang="ja-JP" altLang="en-US"/>
              <a:t>一人ひとりの特性に応じた学習支援体制が必要</a:t>
            </a:r>
            <a:endParaRPr kumimoji="1" lang="en-US" altLang="ja-JP" dirty="0"/>
          </a:p>
          <a:p>
            <a:r>
              <a:rPr kumimoji="1" lang="ja-JP" altLang="en-US"/>
              <a:t>「アダプティブラーニング」（適応学習）の登場</a:t>
            </a:r>
            <a:endParaRPr kumimoji="1" lang="en-US" altLang="ja-JP" dirty="0"/>
          </a:p>
          <a:p>
            <a:pPr lvl="1"/>
            <a:r>
              <a:rPr kumimoji="1" lang="ja-JP" altLang="en-US"/>
              <a:t>学習の履歴を駆使して、</a:t>
            </a:r>
            <a:r>
              <a:rPr kumimoji="1" lang="en-US" altLang="ja-JP" dirty="0"/>
              <a:t>1</a:t>
            </a:r>
            <a:r>
              <a:rPr kumimoji="1" lang="ja-JP" altLang="en-US"/>
              <a:t>人ひとりの能力や習熟度に応じて</a:t>
            </a:r>
            <a:r>
              <a:rPr kumimoji="1" lang="ja-JP" altLang="en-US" u="sng"/>
              <a:t>個別最適化</a:t>
            </a:r>
            <a:r>
              <a:rPr kumimoji="1" lang="ja-JP" altLang="en-US"/>
              <a:t>された学習を行う方法</a:t>
            </a:r>
          </a:p>
        </p:txBody>
      </p:sp>
    </p:spTree>
    <p:extLst>
      <p:ext uri="{BB962C8B-B14F-4D97-AF65-F5344CB8AC3E}">
        <p14:creationId xmlns:p14="http://schemas.microsoft.com/office/powerpoint/2010/main" val="363669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331686-3F49-4A71-96C8-CD62FE2319F1}"/>
              </a:ext>
            </a:extLst>
          </p:cNvPr>
          <p:cNvSpPr>
            <a:spLocks noGrp="1"/>
          </p:cNvSpPr>
          <p:nvPr>
            <p:ph type="title"/>
          </p:nvPr>
        </p:nvSpPr>
        <p:spPr/>
        <p:txBody>
          <a:bodyPr/>
          <a:lstStyle/>
          <a:p>
            <a:r>
              <a:rPr kumimoji="1" lang="ja-JP" altLang="en-US"/>
              <a:t>アダプティブラーニング</a:t>
            </a:r>
          </a:p>
        </p:txBody>
      </p:sp>
      <p:sp>
        <p:nvSpPr>
          <p:cNvPr id="3" name="コンテンツ プレースホルダー 2">
            <a:extLst>
              <a:ext uri="{FF2B5EF4-FFF2-40B4-BE49-F238E27FC236}">
                <a16:creationId xmlns:a16="http://schemas.microsoft.com/office/drawing/2014/main" id="{4C429941-B6D4-0421-2ED1-D8CE3408C7E7}"/>
              </a:ext>
            </a:extLst>
          </p:cNvPr>
          <p:cNvSpPr>
            <a:spLocks noGrp="1"/>
          </p:cNvSpPr>
          <p:nvPr>
            <p:ph idx="1"/>
          </p:nvPr>
        </p:nvSpPr>
        <p:spPr>
          <a:xfrm>
            <a:off x="838200" y="2068683"/>
            <a:ext cx="16916400" cy="7799217"/>
          </a:xfrm>
        </p:spPr>
        <p:txBody>
          <a:bodyPr>
            <a:normAutofit/>
          </a:bodyPr>
          <a:lstStyle/>
          <a:p>
            <a:r>
              <a:rPr kumimoji="1" lang="ja-JP" altLang="en-US"/>
              <a:t>学習の履歴を駆使して、</a:t>
            </a:r>
            <a:r>
              <a:rPr kumimoji="1" lang="en-US" altLang="ja-JP" dirty="0"/>
              <a:t>1</a:t>
            </a:r>
            <a:r>
              <a:rPr kumimoji="1" lang="ja-JP" altLang="en-US"/>
              <a:t>人ひとりの能力や習熟度に応じて個別最適化された学習を行う</a:t>
            </a:r>
          </a:p>
          <a:p>
            <a:r>
              <a:rPr kumimoji="1" lang="ja-JP" altLang="en-US"/>
              <a:t>一人一人に違う課題や授業動画を提供</a:t>
            </a:r>
            <a:endParaRPr kumimoji="1" lang="en-US" altLang="ja-JP" dirty="0"/>
          </a:p>
          <a:p>
            <a:r>
              <a:rPr kumimoji="1" lang="ja-JP" altLang="en-US"/>
              <a:t>個別の進度に合わせた成績評価も可能</a:t>
            </a:r>
            <a:endParaRPr kumimoji="1" lang="en-US" altLang="ja-JP" dirty="0"/>
          </a:p>
          <a:p>
            <a:r>
              <a:rPr kumimoji="1" lang="ja-JP" altLang="en-US"/>
              <a:t>実例</a:t>
            </a:r>
            <a:endParaRPr kumimoji="1" lang="en-US" altLang="ja-JP" dirty="0"/>
          </a:p>
          <a:p>
            <a:pPr lvl="1"/>
            <a:r>
              <a:rPr kumimoji="1" lang="en-US" altLang="ja-JP" dirty="0" err="1"/>
              <a:t>Classi</a:t>
            </a:r>
            <a:r>
              <a:rPr kumimoji="1" lang="en-US" altLang="ja-JP" dirty="0"/>
              <a:t> </a:t>
            </a:r>
            <a:r>
              <a:rPr kumimoji="1" lang="ja-JP" altLang="en-US"/>
              <a:t>（ベネッセ）</a:t>
            </a:r>
            <a:endParaRPr kumimoji="1" lang="en-US" altLang="ja-JP" dirty="0"/>
          </a:p>
          <a:p>
            <a:pPr lvl="1"/>
            <a:r>
              <a:rPr kumimoji="1" lang="en-US" altLang="ja-JP" dirty="0" err="1"/>
              <a:t>Qubena</a:t>
            </a:r>
            <a:r>
              <a:rPr kumimoji="1" lang="ja-JP" altLang="en-US"/>
              <a:t>（</a:t>
            </a:r>
            <a:r>
              <a:rPr kumimoji="1" lang="en-US" altLang="ja-JP" dirty="0"/>
              <a:t>Digital School Compass</a:t>
            </a:r>
            <a:r>
              <a:rPr kumimoji="1" lang="ja-JP" altLang="en-US"/>
              <a:t>）</a:t>
            </a:r>
            <a:endParaRPr kumimoji="1" lang="en-US" altLang="ja-JP" dirty="0"/>
          </a:p>
          <a:p>
            <a:pPr lvl="1"/>
            <a:r>
              <a:rPr kumimoji="1" lang="en-US" altLang="ja-JP" dirty="0" err="1"/>
              <a:t>navima</a:t>
            </a:r>
            <a:r>
              <a:rPr kumimoji="1" lang="ja-JP" altLang="en-US"/>
              <a:t>（</a:t>
            </a:r>
            <a:r>
              <a:rPr kumimoji="1" lang="en-US" altLang="ja-JP" dirty="0"/>
              <a:t>TOPPAN</a:t>
            </a:r>
            <a:r>
              <a:rPr kumimoji="1" lang="ja-JP" altLang="en-US"/>
              <a:t>）</a:t>
            </a:r>
            <a:endParaRPr kumimoji="1" lang="en-US" altLang="ja-JP" dirty="0"/>
          </a:p>
          <a:p>
            <a:pPr lvl="1"/>
            <a:r>
              <a:rPr kumimoji="1" lang="ja-JP" altLang="en-US"/>
              <a:t>すららネット</a:t>
            </a:r>
          </a:p>
        </p:txBody>
      </p:sp>
      <p:pic>
        <p:nvPicPr>
          <p:cNvPr id="4" name="Picture 2" descr="AI面接のイラスト">
            <a:extLst>
              <a:ext uri="{FF2B5EF4-FFF2-40B4-BE49-F238E27FC236}">
                <a16:creationId xmlns:a16="http://schemas.microsoft.com/office/drawing/2014/main" id="{CEC648D9-6E2A-3CE0-BD2C-70745E217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5372100"/>
            <a:ext cx="42672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033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ABEB3-9473-4E07-A194-5225188993BC}"/>
              </a:ext>
            </a:extLst>
          </p:cNvPr>
          <p:cNvSpPr>
            <a:spLocks noGrp="1"/>
          </p:cNvSpPr>
          <p:nvPr>
            <p:ph type="title"/>
          </p:nvPr>
        </p:nvSpPr>
        <p:spPr/>
        <p:txBody>
          <a:bodyPr/>
          <a:lstStyle/>
          <a:p>
            <a:r>
              <a:rPr kumimoji="1" lang="ja-JP" altLang="en-US"/>
              <a:t>例えば</a:t>
            </a:r>
            <a:r>
              <a:rPr kumimoji="1" lang="en-US" altLang="ja-JP" dirty="0" err="1"/>
              <a:t>Classi</a:t>
            </a:r>
            <a:r>
              <a:rPr kumimoji="1" lang="ja-JP" altLang="en-US"/>
              <a:t>では</a:t>
            </a:r>
          </a:p>
        </p:txBody>
      </p:sp>
      <p:sp>
        <p:nvSpPr>
          <p:cNvPr id="3" name="コンテンツ プレースホルダー 2">
            <a:extLst>
              <a:ext uri="{FF2B5EF4-FFF2-40B4-BE49-F238E27FC236}">
                <a16:creationId xmlns:a16="http://schemas.microsoft.com/office/drawing/2014/main" id="{F081F931-78DC-76A3-5953-2B81BF9266EF}"/>
              </a:ext>
            </a:extLst>
          </p:cNvPr>
          <p:cNvSpPr>
            <a:spLocks noGrp="1"/>
          </p:cNvSpPr>
          <p:nvPr>
            <p:ph idx="1"/>
          </p:nvPr>
        </p:nvSpPr>
        <p:spPr/>
        <p:txBody>
          <a:bodyPr/>
          <a:lstStyle/>
          <a:p>
            <a:r>
              <a:rPr kumimoji="1" lang="ja-JP" altLang="en-US"/>
              <a:t>導入数増加</a:t>
            </a:r>
            <a:endParaRPr kumimoji="1" lang="en-US" altLang="ja-JP" dirty="0"/>
          </a:p>
          <a:p>
            <a:r>
              <a:rPr kumimoji="1" lang="ja-JP" altLang="en-US"/>
              <a:t>導入形態</a:t>
            </a:r>
            <a:endParaRPr kumimoji="1" lang="en-US" altLang="ja-JP" dirty="0"/>
          </a:p>
          <a:p>
            <a:pPr lvl="1"/>
            <a:r>
              <a:rPr kumimoji="1" lang="ja-JP" altLang="en-US"/>
              <a:t>学校ごとの導入</a:t>
            </a:r>
            <a:endParaRPr kumimoji="1" lang="en-US" altLang="ja-JP" dirty="0"/>
          </a:p>
          <a:p>
            <a:pPr lvl="1"/>
            <a:r>
              <a:rPr kumimoji="1" lang="ja-JP" altLang="en-US"/>
              <a:t>個人利用</a:t>
            </a:r>
          </a:p>
        </p:txBody>
      </p:sp>
      <p:pic>
        <p:nvPicPr>
          <p:cNvPr id="2050" name="Picture 2" descr="全国1万校の学校現場がClassiグループのサービスを活用">
            <a:extLst>
              <a:ext uri="{FF2B5EF4-FFF2-40B4-BE49-F238E27FC236}">
                <a16:creationId xmlns:a16="http://schemas.microsoft.com/office/drawing/2014/main" id="{DF9D75BE-8560-0AAA-F901-AAC256F07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552700"/>
            <a:ext cx="10729138" cy="64374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436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931171-593F-5658-A3AD-5C280E9D339A}"/>
              </a:ext>
            </a:extLst>
          </p:cNvPr>
          <p:cNvSpPr>
            <a:spLocks noGrp="1"/>
          </p:cNvSpPr>
          <p:nvPr>
            <p:ph type="title"/>
          </p:nvPr>
        </p:nvSpPr>
        <p:spPr/>
        <p:txBody>
          <a:bodyPr/>
          <a:lstStyle/>
          <a:p>
            <a:r>
              <a:rPr kumimoji="1" lang="en-US" altLang="ja-JP" dirty="0" err="1"/>
              <a:t>Classi</a:t>
            </a:r>
            <a:r>
              <a:rPr kumimoji="1" lang="ja-JP" altLang="en-US"/>
              <a:t>のシステム</a:t>
            </a:r>
          </a:p>
        </p:txBody>
      </p:sp>
      <p:sp>
        <p:nvSpPr>
          <p:cNvPr id="3" name="コンテンツ プレースホルダー 2">
            <a:extLst>
              <a:ext uri="{FF2B5EF4-FFF2-40B4-BE49-F238E27FC236}">
                <a16:creationId xmlns:a16="http://schemas.microsoft.com/office/drawing/2014/main" id="{84E112EB-77F9-9097-0EE3-F0BE5388B8AE}"/>
              </a:ext>
            </a:extLst>
          </p:cNvPr>
          <p:cNvSpPr>
            <a:spLocks noGrp="1"/>
          </p:cNvSpPr>
          <p:nvPr>
            <p:ph idx="1"/>
          </p:nvPr>
        </p:nvSpPr>
        <p:spPr/>
        <p:txBody>
          <a:bodyPr/>
          <a:lstStyle/>
          <a:p>
            <a:r>
              <a:rPr kumimoji="1" lang="en-US" altLang="ja-JP" dirty="0" err="1"/>
              <a:t>Classi</a:t>
            </a:r>
            <a:r>
              <a:rPr kumimoji="1" lang="ja-JP" altLang="en-US"/>
              <a:t>の公式</a:t>
            </a:r>
            <a:r>
              <a:rPr kumimoji="1" lang="en-US" altLang="ja-JP" dirty="0"/>
              <a:t>HP</a:t>
            </a:r>
            <a:r>
              <a:rPr kumimoji="1" lang="ja-JP" altLang="en-US"/>
              <a:t>での説明</a:t>
            </a:r>
            <a:endParaRPr kumimoji="1" lang="en-US" altLang="ja-JP" dirty="0"/>
          </a:p>
          <a:p>
            <a:pPr lvl="1"/>
            <a:r>
              <a:rPr kumimoji="1" lang="ja-JP" altLang="en-US"/>
              <a:t>教育 </a:t>
            </a:r>
            <a:r>
              <a:rPr kumimoji="1" lang="en-US" altLang="ja-JP" dirty="0"/>
              <a:t>AI</a:t>
            </a:r>
            <a:r>
              <a:rPr kumimoji="1" lang="ja-JP" altLang="en-US"/>
              <a:t>・学習記録データを活用しながら、主体的かつ個別最適な学習を実現していきます。</a:t>
            </a:r>
            <a:endParaRPr kumimoji="1" lang="en-US" altLang="ja-JP" dirty="0"/>
          </a:p>
          <a:p>
            <a:pPr lvl="1"/>
            <a:r>
              <a:rPr kumimoji="1" lang="ja-JP" altLang="en-US"/>
              <a:t>授業の進度に合わせた効果的な学習を実現することができます。</a:t>
            </a:r>
            <a:r>
              <a:rPr kumimoji="1" lang="pt-PT" altLang="ja-JP" dirty="0"/>
              <a:t>AI</a:t>
            </a:r>
            <a:r>
              <a:rPr kumimoji="1" lang="ja-JP" altLang="en-US"/>
              <a:t>のサポートにより、一人ひとりの理解レベルに合わせた復習を行うことで、先生も生徒も自信を持って次の単元に進むことが可能となります。</a:t>
            </a:r>
            <a:endParaRPr kumimoji="1" lang="en-US" altLang="ja-JP" dirty="0"/>
          </a:p>
          <a:p>
            <a:r>
              <a:rPr kumimoji="1" lang="ja-JP" altLang="en-US"/>
              <a:t>疑問点</a:t>
            </a:r>
            <a:endParaRPr kumimoji="1" lang="en-US" altLang="ja-JP" dirty="0"/>
          </a:p>
          <a:p>
            <a:pPr lvl="1"/>
            <a:r>
              <a:rPr kumimoji="1" lang="ja-JP" altLang="en-US"/>
              <a:t>どんなデータを記録して、どう活用してゆくのか？</a:t>
            </a:r>
            <a:endParaRPr kumimoji="1" lang="en-US" altLang="ja-JP" dirty="0"/>
          </a:p>
          <a:p>
            <a:pPr lvl="1"/>
            <a:r>
              <a:rPr kumimoji="1" lang="en-US" altLang="ja-JP" dirty="0"/>
              <a:t>AI</a:t>
            </a:r>
            <a:r>
              <a:rPr kumimoji="1" lang="ja-JP" altLang="en-US"/>
              <a:t>が最適なものを提案できるのか？</a:t>
            </a:r>
          </a:p>
        </p:txBody>
      </p:sp>
    </p:spTree>
    <p:extLst>
      <p:ext uri="{BB962C8B-B14F-4D97-AF65-F5344CB8AC3E}">
        <p14:creationId xmlns:p14="http://schemas.microsoft.com/office/powerpoint/2010/main" val="3564477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13972B-C4AA-D98D-77FC-0BB936CB6E00}"/>
              </a:ext>
            </a:extLst>
          </p:cNvPr>
          <p:cNvSpPr>
            <a:spLocks noGrp="1"/>
          </p:cNvSpPr>
          <p:nvPr>
            <p:ph type="title"/>
          </p:nvPr>
        </p:nvSpPr>
        <p:spPr/>
        <p:txBody>
          <a:bodyPr/>
          <a:lstStyle/>
          <a:p>
            <a:r>
              <a:rPr kumimoji="1" lang="ja-JP" altLang="en-US"/>
              <a:t>検討する課題</a:t>
            </a:r>
          </a:p>
        </p:txBody>
      </p:sp>
      <p:sp>
        <p:nvSpPr>
          <p:cNvPr id="3" name="コンテンツ プレースホルダー 2">
            <a:extLst>
              <a:ext uri="{FF2B5EF4-FFF2-40B4-BE49-F238E27FC236}">
                <a16:creationId xmlns:a16="http://schemas.microsoft.com/office/drawing/2014/main" id="{C34DFE41-D8B0-E792-2949-929C74B06BE7}"/>
              </a:ext>
            </a:extLst>
          </p:cNvPr>
          <p:cNvSpPr>
            <a:spLocks noGrp="1"/>
          </p:cNvSpPr>
          <p:nvPr>
            <p:ph idx="1"/>
          </p:nvPr>
        </p:nvSpPr>
        <p:spPr/>
        <p:txBody>
          <a:bodyPr/>
          <a:lstStyle/>
          <a:p>
            <a:r>
              <a:rPr kumimoji="1" lang="en-US" altLang="ja-JP" dirty="0"/>
              <a:t>AI</a:t>
            </a:r>
            <a:r>
              <a:rPr kumimoji="1" lang="ja-JP" altLang="en-US"/>
              <a:t>などを使用した個別最適化学習は有用なのか？</a:t>
            </a:r>
            <a:endParaRPr kumimoji="1" lang="en-US" altLang="ja-JP" dirty="0"/>
          </a:p>
          <a:p>
            <a:pPr lvl="1"/>
            <a:r>
              <a:rPr kumimoji="1" lang="ja-JP" altLang="en-US"/>
              <a:t>本当に</a:t>
            </a:r>
            <a:r>
              <a:rPr kumimoji="1" lang="en-US" altLang="ja-JP" dirty="0"/>
              <a:t>AI</a:t>
            </a:r>
            <a:r>
              <a:rPr kumimoji="1" lang="ja-JP" altLang="en-US"/>
              <a:t>が正しく適応してくれるのか？</a:t>
            </a:r>
            <a:endParaRPr kumimoji="1" lang="en-US" altLang="ja-JP" dirty="0"/>
          </a:p>
          <a:p>
            <a:pPr lvl="1"/>
            <a:r>
              <a:rPr kumimoji="1" lang="ja-JP" altLang="en-US"/>
              <a:t>個人情報などのセキュリティ面から見ても、有用か？</a:t>
            </a:r>
            <a:endParaRPr kumimoji="1" lang="en-US" altLang="ja-JP" dirty="0"/>
          </a:p>
          <a:p>
            <a:r>
              <a:rPr kumimoji="1" lang="ja-JP" altLang="en-US"/>
              <a:t>今回の授業では、この個別最適化学習を</a:t>
            </a:r>
            <a:endParaRPr kumimoji="1" lang="en-US" altLang="ja-JP" dirty="0"/>
          </a:p>
          <a:p>
            <a:pPr lvl="1"/>
            <a:r>
              <a:rPr kumimoji="1" lang="ja-JP" altLang="en-US"/>
              <a:t>短期的に宿題にのみ利用する</a:t>
            </a:r>
            <a:endParaRPr kumimoji="1" lang="en-US" altLang="ja-JP" dirty="0"/>
          </a:p>
          <a:p>
            <a:pPr lvl="1"/>
            <a:r>
              <a:rPr kumimoji="1" lang="ja-JP" altLang="en-US"/>
              <a:t>短期的な補習に利用する</a:t>
            </a:r>
            <a:endParaRPr kumimoji="1" lang="en-US" altLang="ja-JP" dirty="0"/>
          </a:p>
          <a:p>
            <a:pPr marL="0" indent="0">
              <a:buNone/>
            </a:pPr>
            <a:r>
              <a:rPr kumimoji="1" lang="ja-JP" altLang="en-US"/>
              <a:t>　という二つの観点から検討</a:t>
            </a:r>
            <a:endParaRPr kumimoji="1" lang="en-US" altLang="ja-JP" dirty="0"/>
          </a:p>
        </p:txBody>
      </p:sp>
    </p:spTree>
    <p:extLst>
      <p:ext uri="{BB962C8B-B14F-4D97-AF65-F5344CB8AC3E}">
        <p14:creationId xmlns:p14="http://schemas.microsoft.com/office/powerpoint/2010/main" val="3566722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C322D-A161-62DA-0093-579B4486E307}"/>
              </a:ext>
            </a:extLst>
          </p:cNvPr>
          <p:cNvSpPr>
            <a:spLocks noGrp="1"/>
          </p:cNvSpPr>
          <p:nvPr>
            <p:ph type="title"/>
          </p:nvPr>
        </p:nvSpPr>
        <p:spPr/>
        <p:txBody>
          <a:bodyPr/>
          <a:lstStyle/>
          <a:p>
            <a:r>
              <a:rPr kumimoji="1" lang="ja-JP" altLang="en-US"/>
              <a:t>問題解決の流れ</a:t>
            </a:r>
          </a:p>
        </p:txBody>
      </p:sp>
    </p:spTree>
    <p:extLst>
      <p:ext uri="{BB962C8B-B14F-4D97-AF65-F5344CB8AC3E}">
        <p14:creationId xmlns:p14="http://schemas.microsoft.com/office/powerpoint/2010/main" val="152531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60C0C-2E86-05C7-E74E-D3111B8BA04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66A698-4B04-D48C-1818-FD770BC0B8E4}"/>
              </a:ext>
            </a:extLst>
          </p:cNvPr>
          <p:cNvSpPr>
            <a:spLocks noGrp="1"/>
          </p:cNvSpPr>
          <p:nvPr>
            <p:ph type="title"/>
          </p:nvPr>
        </p:nvSpPr>
        <p:spPr/>
        <p:txBody>
          <a:bodyPr/>
          <a:lstStyle/>
          <a:p>
            <a:r>
              <a:rPr kumimoji="1" lang="ja-JP" altLang="en-US"/>
              <a:t>問題解決の流れの復習＠マイナンバー</a:t>
            </a:r>
          </a:p>
        </p:txBody>
      </p:sp>
      <p:sp>
        <p:nvSpPr>
          <p:cNvPr id="4" name="正方形/長方形 3">
            <a:extLst>
              <a:ext uri="{FF2B5EF4-FFF2-40B4-BE49-F238E27FC236}">
                <a16:creationId xmlns:a16="http://schemas.microsoft.com/office/drawing/2014/main" id="{0561A747-3EF2-9505-BEAB-6C9904E3E551}"/>
              </a:ext>
            </a:extLst>
          </p:cNvPr>
          <p:cNvSpPr/>
          <p:nvPr/>
        </p:nvSpPr>
        <p:spPr>
          <a:xfrm>
            <a:off x="2285764" y="2003848"/>
            <a:ext cx="6324600" cy="1065477"/>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マイナンバー制度のリスクについて</a:t>
            </a:r>
            <a:br>
              <a:rPr lang="en-US" altLang="ja-JP" sz="2000" b="1" dirty="0">
                <a:solidFill>
                  <a:schemeClr val="bg1"/>
                </a:solidFill>
                <a:latin typeface="Hiragino Kaku Gothic Pro W3" panose="020B0300000000000000" pitchFamily="34" charset="-128"/>
                <a:ea typeface="Hiragino Kaku Gothic Pro W3" panose="020B0300000000000000" pitchFamily="34" charset="-128"/>
              </a:rPr>
            </a:br>
            <a:r>
              <a:rPr lang="ja-JP" altLang="en-US" sz="2000" b="1">
                <a:solidFill>
                  <a:schemeClr val="bg1"/>
                </a:solidFill>
                <a:latin typeface="Hiragino Kaku Gothic Pro W3" panose="020B0300000000000000" pitchFamily="34" charset="-128"/>
                <a:ea typeface="Hiragino Kaku Gothic Pro W3" panose="020B0300000000000000" pitchFamily="34" charset="-128"/>
              </a:rPr>
              <a:t>情報モラル・情報の管理方法の良さを考える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5" name="正方形/長方形 4">
            <a:extLst>
              <a:ext uri="{FF2B5EF4-FFF2-40B4-BE49-F238E27FC236}">
                <a16:creationId xmlns:a16="http://schemas.microsoft.com/office/drawing/2014/main" id="{5018392B-5DCE-4DF5-7E1F-26AF6F0DC91A}"/>
              </a:ext>
            </a:extLst>
          </p:cNvPr>
          <p:cNvSpPr/>
          <p:nvPr/>
        </p:nvSpPr>
        <p:spPr>
          <a:xfrm>
            <a:off x="2362200" y="4272936"/>
            <a:ext cx="6324600"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・戸籍などの情報のみマイナンバーで管理</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・外部のサービス（保険証）とも連携する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35410324-FE90-0113-1FBB-9577194C5234}"/>
              </a:ext>
            </a:extLst>
          </p:cNvPr>
          <p:cNvSpPr/>
          <p:nvPr/>
        </p:nvSpPr>
        <p:spPr>
          <a:xfrm>
            <a:off x="10591800" y="4272936"/>
            <a:ext cx="6400800"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いくつも連携するのは</a:t>
            </a:r>
            <a:r>
              <a:rPr lang="en-US" altLang="ja-JP" sz="2000" b="1" dirty="0">
                <a:solidFill>
                  <a:schemeClr val="bg1"/>
                </a:solidFill>
                <a:latin typeface="Hiragino Kaku Gothic Pro W3" panose="020B0300000000000000" pitchFamily="34" charset="-128"/>
                <a:ea typeface="Hiragino Kaku Gothic Pro W3" panose="020B0300000000000000" pitchFamily="34" charset="-128"/>
              </a:rPr>
              <a:t>DB</a:t>
            </a:r>
            <a:r>
              <a:rPr lang="ja-JP" altLang="en-US" sz="2000" b="1">
                <a:solidFill>
                  <a:schemeClr val="bg1"/>
                </a:solidFill>
                <a:latin typeface="Hiragino Kaku Gothic Pro W3" panose="020B0300000000000000" pitchFamily="34" charset="-128"/>
                <a:ea typeface="Hiragino Kaku Gothic Pro W3" panose="020B0300000000000000" pitchFamily="34" charset="-128"/>
              </a:rPr>
              <a:t>の観点から安全なのか検討したり、法的には問題ないのかを検証</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493A3EA1-6A29-7151-2378-A6BFF45240CE}"/>
              </a:ext>
            </a:extLst>
          </p:cNvPr>
          <p:cNvSpPr/>
          <p:nvPr/>
        </p:nvSpPr>
        <p:spPr>
          <a:xfrm>
            <a:off x="2362200" y="6550498"/>
            <a:ext cx="6324600" cy="1099163"/>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戸籍などの情報のみマイナンバーで管理して、</a:t>
            </a:r>
            <a:br>
              <a:rPr lang="en-US" altLang="ja-JP" sz="2000" dirty="0">
                <a:solidFill>
                  <a:schemeClr val="bg1"/>
                </a:solidFill>
                <a:latin typeface="Hiragino Kaku Gothic Pro W3" panose="020B0300000000000000" pitchFamily="34" charset="-128"/>
                <a:ea typeface="Hiragino Kaku Gothic Pro W3" panose="020B0300000000000000" pitchFamily="34" charset="-128"/>
              </a:rPr>
            </a:br>
            <a:r>
              <a:rPr lang="ja-JP" altLang="en-US" sz="2000">
                <a:solidFill>
                  <a:schemeClr val="bg1"/>
                </a:solidFill>
                <a:latin typeface="Hiragino Kaku Gothic Pro W3" panose="020B0300000000000000" pitchFamily="34" charset="-128"/>
                <a:ea typeface="Hiragino Kaku Gothic Pro W3" panose="020B0300000000000000" pitchFamily="34" charset="-128"/>
              </a:rPr>
              <a:t>他のものは別の独立した</a:t>
            </a:r>
            <a:r>
              <a:rPr lang="en-US" altLang="ja-JP" sz="2000" dirty="0">
                <a:solidFill>
                  <a:schemeClr val="bg1"/>
                </a:solidFill>
                <a:latin typeface="Hiragino Kaku Gothic Pro W3" panose="020B0300000000000000" pitchFamily="34" charset="-128"/>
                <a:ea typeface="Hiragino Kaku Gothic Pro W3" panose="020B0300000000000000" pitchFamily="34" charset="-128"/>
              </a:rPr>
              <a:t>DB</a:t>
            </a:r>
            <a:r>
              <a:rPr lang="ja-JP" altLang="en-US" sz="2000">
                <a:solidFill>
                  <a:schemeClr val="bg1"/>
                </a:solidFill>
                <a:latin typeface="Hiragino Kaku Gothic Pro W3" panose="020B0300000000000000" pitchFamily="34" charset="-128"/>
                <a:ea typeface="Hiragino Kaku Gothic Pro W3" panose="020B0300000000000000" pitchFamily="34" charset="-128"/>
              </a:rPr>
              <a:t>を使って管理する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5EEDA636-D86E-7897-2CF4-E1A40E39E266}"/>
              </a:ext>
            </a:extLst>
          </p:cNvPr>
          <p:cNvSpPr/>
          <p:nvPr/>
        </p:nvSpPr>
        <p:spPr>
          <a:xfrm>
            <a:off x="10591799" y="8786972"/>
            <a:ext cx="6248164" cy="1099163"/>
          </a:xfrm>
          <a:prstGeom prst="rect">
            <a:avLst/>
          </a:prstGeom>
          <a:solidFill>
            <a:schemeClr val="accent1"/>
          </a:solidFill>
          <a:ln w="127000" cap="rnd" cmpd="dbl">
            <a:solidFill>
              <a:srgbClr val="4E81BD"/>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別の代替案がなかったか、より良い情報が</a:t>
            </a:r>
            <a:br>
              <a:rPr lang="en-US" altLang="ja-JP" sz="2000" b="1" dirty="0">
                <a:solidFill>
                  <a:schemeClr val="bg1"/>
                </a:solidFill>
                <a:latin typeface="Hiragino Kaku Gothic Pro W3" panose="020B0300000000000000" pitchFamily="34" charset="-128"/>
                <a:ea typeface="Hiragino Kaku Gothic Pro W3" panose="020B0300000000000000" pitchFamily="34" charset="-128"/>
              </a:rPr>
            </a:br>
            <a:r>
              <a:rPr lang="ja-JP" altLang="en-US" sz="2000" b="1">
                <a:solidFill>
                  <a:schemeClr val="bg1"/>
                </a:solidFill>
                <a:latin typeface="Hiragino Kaku Gothic Pro W3" panose="020B0300000000000000" pitchFamily="34" charset="-128"/>
                <a:ea typeface="Hiragino Kaku Gothic Pro W3" panose="020B0300000000000000" pitchFamily="34" charset="-128"/>
              </a:rPr>
              <a:t>得られそうになかったか検討して改善を考える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DAABAAF0-3FB0-30B7-8D94-F85D293EAEFA}"/>
              </a:ext>
            </a:extLst>
          </p:cNvPr>
          <p:cNvSpPr/>
          <p:nvPr/>
        </p:nvSpPr>
        <p:spPr>
          <a:xfrm>
            <a:off x="2362200" y="8786973"/>
            <a:ext cx="6324600" cy="1099163"/>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20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デジタル化を進める意義とそれによるトレードオフを明確化して説明する</a:t>
            </a:r>
            <a:endParaRPr lang="en-US" altLang="ja-JP" sz="20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0" name="下矢印 169">
            <a:extLst>
              <a:ext uri="{FF2B5EF4-FFF2-40B4-BE49-F238E27FC236}">
                <a16:creationId xmlns:a16="http://schemas.microsoft.com/office/drawing/2014/main" id="{90F2C299-2E9F-8217-65D9-FBDC19E91AB9}"/>
              </a:ext>
            </a:extLst>
          </p:cNvPr>
          <p:cNvSpPr/>
          <p:nvPr/>
        </p:nvSpPr>
        <p:spPr>
          <a:xfrm>
            <a:off x="4648200" y="3332616"/>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左右矢印 170">
            <a:extLst>
              <a:ext uri="{FF2B5EF4-FFF2-40B4-BE49-F238E27FC236}">
                <a16:creationId xmlns:a16="http://schemas.microsoft.com/office/drawing/2014/main" id="{C6394A29-EC95-C118-2C62-A9ABD25C6283}"/>
              </a:ext>
            </a:extLst>
          </p:cNvPr>
          <p:cNvSpPr/>
          <p:nvPr/>
        </p:nvSpPr>
        <p:spPr>
          <a:xfrm>
            <a:off x="8801102" y="4450476"/>
            <a:ext cx="1600200" cy="744084"/>
          </a:xfrm>
          <a:prstGeom prst="lef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下矢印 171">
            <a:extLst>
              <a:ext uri="{FF2B5EF4-FFF2-40B4-BE49-F238E27FC236}">
                <a16:creationId xmlns:a16="http://schemas.microsoft.com/office/drawing/2014/main" id="{699B22B7-F7D8-749B-60F5-98EB1E8E42BB}"/>
              </a:ext>
            </a:extLst>
          </p:cNvPr>
          <p:cNvSpPr/>
          <p:nvPr/>
        </p:nvSpPr>
        <p:spPr>
          <a:xfrm>
            <a:off x="4648200" y="5582452"/>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下矢印 172">
            <a:extLst>
              <a:ext uri="{FF2B5EF4-FFF2-40B4-BE49-F238E27FC236}">
                <a16:creationId xmlns:a16="http://schemas.microsoft.com/office/drawing/2014/main" id="{E985B0C5-7494-1DCA-D6EA-FD93F081F7BD}"/>
              </a:ext>
            </a:extLst>
          </p:cNvPr>
          <p:cNvSpPr/>
          <p:nvPr/>
        </p:nvSpPr>
        <p:spPr>
          <a:xfrm>
            <a:off x="4648200" y="7846275"/>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加算記号 175">
            <a:extLst>
              <a:ext uri="{FF2B5EF4-FFF2-40B4-BE49-F238E27FC236}">
                <a16:creationId xmlns:a16="http://schemas.microsoft.com/office/drawing/2014/main" id="{B8359530-3552-2575-B558-5CF0BD85BC46}"/>
              </a:ext>
            </a:extLst>
          </p:cNvPr>
          <p:cNvSpPr/>
          <p:nvPr/>
        </p:nvSpPr>
        <p:spPr>
          <a:xfrm>
            <a:off x="9010769" y="8786972"/>
            <a:ext cx="1168398" cy="1199232"/>
          </a:xfrm>
          <a:prstGeom prst="mathPlus">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5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171" grpId="0" animBg="1"/>
      <p:bldP spid="172" grpId="0" animBg="1"/>
      <p:bldP spid="173" grpId="0" animBg="1"/>
      <p:bldP spid="17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D0C468-9B9E-46AE-BB81-8B48478D8601}"/>
              </a:ext>
            </a:extLst>
          </p:cNvPr>
          <p:cNvSpPr>
            <a:spLocks noGrp="1"/>
          </p:cNvSpPr>
          <p:nvPr>
            <p:ph type="title"/>
          </p:nvPr>
        </p:nvSpPr>
        <p:spPr/>
        <p:txBody>
          <a:bodyPr/>
          <a:lstStyle/>
          <a:p>
            <a:r>
              <a:rPr kumimoji="1" lang="ja-JP" altLang="en-US"/>
              <a:t>問題解決の流れ</a:t>
            </a:r>
            <a:r>
              <a:rPr kumimoji="1" lang="ja-JP" altLang="en-US" sz="4000"/>
              <a:t>（縦糸・横糸モデル）の縦糸</a:t>
            </a:r>
            <a:endParaRPr kumimoji="1" lang="ja-JP" altLang="en-US"/>
          </a:p>
        </p:txBody>
      </p:sp>
      <p:sp>
        <p:nvSpPr>
          <p:cNvPr id="4" name="正方形/長方形 3">
            <a:extLst>
              <a:ext uri="{FF2B5EF4-FFF2-40B4-BE49-F238E27FC236}">
                <a16:creationId xmlns:a16="http://schemas.microsoft.com/office/drawing/2014/main" id="{60671390-359D-BE79-4B9A-C3ED7B1634FD}"/>
              </a:ext>
            </a:extLst>
          </p:cNvPr>
          <p:cNvSpPr/>
          <p:nvPr/>
        </p:nvSpPr>
        <p:spPr>
          <a:xfrm>
            <a:off x="2285764" y="2003848"/>
            <a:ext cx="6324600" cy="1065477"/>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目標</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設定過程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問題を分析し、目標と制約条件を整理</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5" name="正方形/長方形 4">
            <a:extLst>
              <a:ext uri="{FF2B5EF4-FFF2-40B4-BE49-F238E27FC236}">
                <a16:creationId xmlns:a16="http://schemas.microsoft.com/office/drawing/2014/main" id="{4960847F-67AB-8529-A2F7-D6D1AD9F2563}"/>
              </a:ext>
            </a:extLst>
          </p:cNvPr>
          <p:cNvSpPr/>
          <p:nvPr/>
        </p:nvSpPr>
        <p:spPr>
          <a:xfrm>
            <a:off x="2362200" y="4272936"/>
            <a:ext cx="6324600"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代替案発想過程</a:t>
            </a:r>
            <a:endParaRPr lang="en-US" altLang="ja-JP" sz="28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設定した目標を達成できそうな方法を発想する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514C99A7-0F43-3E01-2862-4996342A8F04}"/>
              </a:ext>
            </a:extLst>
          </p:cNvPr>
          <p:cNvSpPr/>
          <p:nvPr/>
        </p:nvSpPr>
        <p:spPr>
          <a:xfrm>
            <a:off x="10591800" y="4272936"/>
            <a:ext cx="6248164"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合理的判断過程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負の影響も踏まえ、その方法を改善する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DE6B8610-A793-0D5F-9DE6-C145E3C9A510}"/>
              </a:ext>
            </a:extLst>
          </p:cNvPr>
          <p:cNvSpPr/>
          <p:nvPr/>
        </p:nvSpPr>
        <p:spPr>
          <a:xfrm>
            <a:off x="2362200" y="6550498"/>
            <a:ext cx="6324600" cy="1099163"/>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最適</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解導出過程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条件を満たす方法の中から最適なものを選ぶ</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7ACB8FE5-D3B8-4F27-C182-620DD4BA22BC}"/>
              </a:ext>
            </a:extLst>
          </p:cNvPr>
          <p:cNvSpPr/>
          <p:nvPr/>
        </p:nvSpPr>
        <p:spPr>
          <a:xfrm>
            <a:off x="10591799" y="8786972"/>
            <a:ext cx="6248164" cy="1099163"/>
          </a:xfrm>
          <a:prstGeom prst="rect">
            <a:avLst/>
          </a:prstGeom>
          <a:solidFill>
            <a:schemeClr val="accent1"/>
          </a:solidFill>
          <a:ln w="127000" cap="rnd" cmpd="dbl">
            <a:solidFill>
              <a:srgbClr val="4E81BD"/>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振り返り過程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一連の活動を振り返り改善する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9EC99315-6A4F-5021-F321-B5B6DFB199EF}"/>
              </a:ext>
            </a:extLst>
          </p:cNvPr>
          <p:cNvSpPr/>
          <p:nvPr/>
        </p:nvSpPr>
        <p:spPr>
          <a:xfrm>
            <a:off x="2362200" y="8786973"/>
            <a:ext cx="6324600" cy="1099163"/>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合意形成過程</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最適解を説明し関係者の意思決定を求める</a:t>
            </a:r>
            <a:endParaRPr lang="en-US" altLang="ja-JP" sz="20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0" name="下矢印 169">
            <a:extLst>
              <a:ext uri="{FF2B5EF4-FFF2-40B4-BE49-F238E27FC236}">
                <a16:creationId xmlns:a16="http://schemas.microsoft.com/office/drawing/2014/main" id="{B9206C74-758D-9D04-74DF-FC00A01B56CB}"/>
              </a:ext>
            </a:extLst>
          </p:cNvPr>
          <p:cNvSpPr/>
          <p:nvPr/>
        </p:nvSpPr>
        <p:spPr>
          <a:xfrm>
            <a:off x="4648200" y="3332616"/>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左右矢印 170">
            <a:extLst>
              <a:ext uri="{FF2B5EF4-FFF2-40B4-BE49-F238E27FC236}">
                <a16:creationId xmlns:a16="http://schemas.microsoft.com/office/drawing/2014/main" id="{5A78DDC0-3AF8-E42A-7704-5ED2ABDFDC90}"/>
              </a:ext>
            </a:extLst>
          </p:cNvPr>
          <p:cNvSpPr/>
          <p:nvPr/>
        </p:nvSpPr>
        <p:spPr>
          <a:xfrm>
            <a:off x="8801102" y="4450476"/>
            <a:ext cx="1600200" cy="744084"/>
          </a:xfrm>
          <a:prstGeom prst="lef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下矢印 171">
            <a:extLst>
              <a:ext uri="{FF2B5EF4-FFF2-40B4-BE49-F238E27FC236}">
                <a16:creationId xmlns:a16="http://schemas.microsoft.com/office/drawing/2014/main" id="{78546FAF-88C5-D519-6726-3A3BC8972236}"/>
              </a:ext>
            </a:extLst>
          </p:cNvPr>
          <p:cNvSpPr/>
          <p:nvPr/>
        </p:nvSpPr>
        <p:spPr>
          <a:xfrm>
            <a:off x="4648200" y="5582452"/>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下矢印 172">
            <a:extLst>
              <a:ext uri="{FF2B5EF4-FFF2-40B4-BE49-F238E27FC236}">
                <a16:creationId xmlns:a16="http://schemas.microsoft.com/office/drawing/2014/main" id="{9CAE2F16-2011-183C-0EEE-E8571876629F}"/>
              </a:ext>
            </a:extLst>
          </p:cNvPr>
          <p:cNvSpPr/>
          <p:nvPr/>
        </p:nvSpPr>
        <p:spPr>
          <a:xfrm>
            <a:off x="4648200" y="7846275"/>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加算記号 175">
            <a:extLst>
              <a:ext uri="{FF2B5EF4-FFF2-40B4-BE49-F238E27FC236}">
                <a16:creationId xmlns:a16="http://schemas.microsoft.com/office/drawing/2014/main" id="{5E07511E-6A53-E07E-7686-9420826A8000}"/>
              </a:ext>
            </a:extLst>
          </p:cNvPr>
          <p:cNvSpPr/>
          <p:nvPr/>
        </p:nvSpPr>
        <p:spPr>
          <a:xfrm>
            <a:off x="9010769" y="8786972"/>
            <a:ext cx="1168398" cy="1199232"/>
          </a:xfrm>
          <a:prstGeom prst="mathPlus">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91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4" grpId="0" animBg="1"/>
      <p:bldP spid="170" grpId="0" animBg="1"/>
      <p:bldP spid="171" grpId="0" animBg="1"/>
      <p:bldP spid="172" grpId="0" animBg="1"/>
      <p:bldP spid="173" grpId="0" animBg="1"/>
      <p:bldP spid="17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2A988-8510-5CB7-1142-FA9ECE81F9C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7E6E08-EF2F-26A8-D3A7-C383BA289B37}"/>
              </a:ext>
            </a:extLst>
          </p:cNvPr>
          <p:cNvSpPr>
            <a:spLocks noGrp="1"/>
          </p:cNvSpPr>
          <p:nvPr>
            <p:ph type="title"/>
          </p:nvPr>
        </p:nvSpPr>
        <p:spPr/>
        <p:txBody>
          <a:bodyPr/>
          <a:lstStyle/>
          <a:p>
            <a:r>
              <a:rPr kumimoji="1" lang="ja-JP" altLang="en-US" sz="4800" b="1" i="0" u="none" strike="noStrike" kern="1200" cap="none" spc="0" normalizeH="0" baseline="0" noProof="0">
                <a:ln>
                  <a:noFill/>
                </a:ln>
                <a:solidFill>
                  <a:prstClr val="black">
                    <a:lumMod val="85000"/>
                    <a:lumOff val="15000"/>
                  </a:prstClr>
                </a:solidFill>
                <a:effectLst/>
                <a:uLnTx/>
                <a:uFillTx/>
                <a:latin typeface="Hiragino Kaku Gothic Pro W6" panose="020B0300000000000000" pitchFamily="34" charset="-128"/>
                <a:ea typeface="Hiragino Kaku Gothic Pro W6" panose="020B0300000000000000" pitchFamily="34" charset="-128"/>
                <a:cs typeface="+mj-cs"/>
              </a:rPr>
              <a:t>問題解決の流れ</a:t>
            </a:r>
            <a:r>
              <a:rPr kumimoji="1" lang="ja-JP" altLang="en-US" sz="4000" b="1" i="0" u="none" strike="noStrike" kern="1200" cap="none" spc="0" normalizeH="0" baseline="0" noProof="0">
                <a:ln>
                  <a:noFill/>
                </a:ln>
                <a:solidFill>
                  <a:prstClr val="black">
                    <a:lumMod val="85000"/>
                    <a:lumOff val="15000"/>
                  </a:prstClr>
                </a:solidFill>
                <a:effectLst/>
                <a:uLnTx/>
                <a:uFillTx/>
                <a:latin typeface="Hiragino Kaku Gothic Pro W6" panose="020B0300000000000000" pitchFamily="34" charset="-128"/>
                <a:ea typeface="Hiragino Kaku Gothic Pro W6" panose="020B0300000000000000" pitchFamily="34" charset="-128"/>
                <a:cs typeface="+mj-cs"/>
              </a:rPr>
              <a:t>（縦糸・横糸モデル</a:t>
            </a:r>
            <a:r>
              <a:rPr kumimoji="1" lang="ja-JP" altLang="en-US" sz="4000">
                <a:solidFill>
                  <a:prstClr val="black">
                    <a:lumMod val="85000"/>
                    <a:lumOff val="15000"/>
                  </a:prstClr>
                </a:solidFill>
              </a:rPr>
              <a:t>）の横糸</a:t>
            </a:r>
            <a:endParaRPr kumimoji="1" lang="ja-JP" altLang="en-US"/>
          </a:p>
        </p:txBody>
      </p:sp>
      <p:sp>
        <p:nvSpPr>
          <p:cNvPr id="3" name="コンテンツ プレースホルダー 2">
            <a:extLst>
              <a:ext uri="{FF2B5EF4-FFF2-40B4-BE49-F238E27FC236}">
                <a16:creationId xmlns:a16="http://schemas.microsoft.com/office/drawing/2014/main" id="{445EF24D-6740-B076-6E7D-0AF3D35850DD}"/>
              </a:ext>
            </a:extLst>
          </p:cNvPr>
          <p:cNvSpPr>
            <a:spLocks noGrp="1"/>
          </p:cNvSpPr>
          <p:nvPr>
            <p:ph idx="1"/>
          </p:nvPr>
        </p:nvSpPr>
        <p:spPr/>
        <p:txBody>
          <a:bodyPr/>
          <a:lstStyle/>
          <a:p>
            <a:endParaRPr kumimoji="1" lang="ja-JP" altLang="en-US"/>
          </a:p>
        </p:txBody>
      </p:sp>
      <p:sp>
        <p:nvSpPr>
          <p:cNvPr id="13" name="正方形/長方形 12">
            <a:extLst>
              <a:ext uri="{FF2B5EF4-FFF2-40B4-BE49-F238E27FC236}">
                <a16:creationId xmlns:a16="http://schemas.microsoft.com/office/drawing/2014/main" id="{44E4DEBC-8255-8084-3EC0-AE7C5A1529CC}"/>
              </a:ext>
            </a:extLst>
          </p:cNvPr>
          <p:cNvSpPr/>
          <p:nvPr/>
        </p:nvSpPr>
        <p:spPr>
          <a:xfrm>
            <a:off x="1219200" y="3695700"/>
            <a:ext cx="3491779" cy="3816515"/>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収集</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必要な情報を集める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2B8F0573-8631-E6B8-BCB1-F2D3B309CB89}"/>
              </a:ext>
            </a:extLst>
          </p:cNvPr>
          <p:cNvSpPr/>
          <p:nvPr/>
        </p:nvSpPr>
        <p:spPr>
          <a:xfrm>
            <a:off x="7239000" y="3695701"/>
            <a:ext cx="3491778" cy="3816514"/>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処理</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集めた情報から必要な情報を</a:t>
            </a:r>
            <a:br>
              <a:rPr lang="en-US" altLang="ja-JP" sz="2000" dirty="0">
                <a:solidFill>
                  <a:schemeClr val="bg1"/>
                </a:solidFill>
                <a:latin typeface="Hiragino Kaku Gothic Pro W3" panose="020B0300000000000000" pitchFamily="34" charset="-128"/>
                <a:ea typeface="Hiragino Kaku Gothic Pro W3" panose="020B0300000000000000" pitchFamily="34" charset="-128"/>
              </a:rPr>
            </a:br>
            <a:r>
              <a:rPr lang="ja-JP" altLang="en-US" sz="2000">
                <a:solidFill>
                  <a:schemeClr val="bg1"/>
                </a:solidFill>
                <a:latin typeface="Hiragino Kaku Gothic Pro W3" panose="020B0300000000000000" pitchFamily="34" charset="-128"/>
                <a:ea typeface="Hiragino Kaku Gothic Pro W3" panose="020B0300000000000000" pitchFamily="34" charset="-128"/>
              </a:rPr>
              <a:t>取り出し分析する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8" name="正方形/長方形 17">
            <a:extLst>
              <a:ext uri="{FF2B5EF4-FFF2-40B4-BE49-F238E27FC236}">
                <a16:creationId xmlns:a16="http://schemas.microsoft.com/office/drawing/2014/main" id="{84115F62-3B82-1322-35F3-EC581573CD5C}"/>
              </a:ext>
            </a:extLst>
          </p:cNvPr>
          <p:cNvSpPr/>
          <p:nvPr/>
        </p:nvSpPr>
        <p:spPr>
          <a:xfrm>
            <a:off x="12953999" y="3695701"/>
            <a:ext cx="4087813" cy="3816514"/>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まとめ・表現</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収集・処理した情報から分かったことをまとめてアウトプットする</a:t>
            </a:r>
            <a:endParaRPr lang="en-US" altLang="ja-JP" sz="20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22" name="下矢印 21">
            <a:extLst>
              <a:ext uri="{FF2B5EF4-FFF2-40B4-BE49-F238E27FC236}">
                <a16:creationId xmlns:a16="http://schemas.microsoft.com/office/drawing/2014/main" id="{D7ABF7C3-9F58-08BF-EFAB-204B70D1FCF2}"/>
              </a:ext>
            </a:extLst>
          </p:cNvPr>
          <p:cNvSpPr/>
          <p:nvPr/>
        </p:nvSpPr>
        <p:spPr>
          <a:xfrm rot="16200000">
            <a:off x="4882844" y="4948116"/>
            <a:ext cx="2187575" cy="1099162"/>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下矢印 3">
            <a:extLst>
              <a:ext uri="{FF2B5EF4-FFF2-40B4-BE49-F238E27FC236}">
                <a16:creationId xmlns:a16="http://schemas.microsoft.com/office/drawing/2014/main" id="{B7BC998D-162B-661A-D282-AD2931F1A7C4}"/>
              </a:ext>
            </a:extLst>
          </p:cNvPr>
          <p:cNvSpPr/>
          <p:nvPr/>
        </p:nvSpPr>
        <p:spPr>
          <a:xfrm rot="16200000">
            <a:off x="10706407" y="5054375"/>
            <a:ext cx="2187575" cy="1099162"/>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913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8" grpId="0" animBg="1"/>
      <p:bldP spid="2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6FE7449-2A6D-7D00-1CE9-B9D0B3F67DE5}"/>
              </a:ext>
            </a:extLst>
          </p:cNvPr>
          <p:cNvPicPr>
            <a:picLocks noChangeAspect="1"/>
          </p:cNvPicPr>
          <p:nvPr/>
        </p:nvPicPr>
        <p:blipFill>
          <a:blip r:embed="rId3"/>
          <a:srcRect r="636"/>
          <a:stretch/>
        </p:blipFill>
        <p:spPr>
          <a:xfrm>
            <a:off x="2318497" y="-13710"/>
            <a:ext cx="13651006" cy="10314420"/>
          </a:xfrm>
          <a:prstGeom prst="rect">
            <a:avLst/>
          </a:prstGeom>
        </p:spPr>
      </p:pic>
    </p:spTree>
    <p:extLst>
      <p:ext uri="{BB962C8B-B14F-4D97-AF65-F5344CB8AC3E}">
        <p14:creationId xmlns:p14="http://schemas.microsoft.com/office/powerpoint/2010/main" val="4104662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30213-0190-46F1-8C21-086BD37C866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3DABF55-D603-C143-9AE1-48DFBC8677BC}"/>
              </a:ext>
            </a:extLst>
          </p:cNvPr>
          <p:cNvSpPr>
            <a:spLocks noGrp="1"/>
          </p:cNvSpPr>
          <p:nvPr>
            <p:ph type="title"/>
          </p:nvPr>
        </p:nvSpPr>
        <p:spPr/>
        <p:txBody>
          <a:bodyPr/>
          <a:lstStyle/>
          <a:p>
            <a:r>
              <a:rPr kumimoji="1" lang="ja-JP" altLang="en-US"/>
              <a:t>問題解決の流れ</a:t>
            </a:r>
            <a:r>
              <a:rPr kumimoji="1" lang="ja-JP" altLang="en-US" sz="4000"/>
              <a:t>（縦糸・横糸モデル）</a:t>
            </a:r>
            <a:endParaRPr kumimoji="1" lang="ja-JP" altLang="en-US"/>
          </a:p>
        </p:txBody>
      </p:sp>
      <p:sp>
        <p:nvSpPr>
          <p:cNvPr id="4" name="正方形/長方形 3">
            <a:extLst>
              <a:ext uri="{FF2B5EF4-FFF2-40B4-BE49-F238E27FC236}">
                <a16:creationId xmlns:a16="http://schemas.microsoft.com/office/drawing/2014/main" id="{68D3F258-6E93-2DC7-E635-8FA9F8096970}"/>
              </a:ext>
            </a:extLst>
          </p:cNvPr>
          <p:cNvSpPr/>
          <p:nvPr/>
        </p:nvSpPr>
        <p:spPr>
          <a:xfrm>
            <a:off x="838199" y="2029062"/>
            <a:ext cx="6470535" cy="744084"/>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目標</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設定過程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5" name="正方形/長方形 4">
            <a:extLst>
              <a:ext uri="{FF2B5EF4-FFF2-40B4-BE49-F238E27FC236}">
                <a16:creationId xmlns:a16="http://schemas.microsoft.com/office/drawing/2014/main" id="{3AB04F0C-371D-79D6-D312-5FA7EA74AF99}"/>
              </a:ext>
            </a:extLst>
          </p:cNvPr>
          <p:cNvSpPr/>
          <p:nvPr/>
        </p:nvSpPr>
        <p:spPr>
          <a:xfrm>
            <a:off x="762000" y="3823965"/>
            <a:ext cx="3149600" cy="74408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代替案発想過程</a:t>
            </a:r>
            <a:endParaRPr lang="en-US" altLang="ja-JP" sz="28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877D658A-9D64-5A42-8DE8-65B536021799}"/>
              </a:ext>
            </a:extLst>
          </p:cNvPr>
          <p:cNvSpPr/>
          <p:nvPr/>
        </p:nvSpPr>
        <p:spPr>
          <a:xfrm>
            <a:off x="4159135" y="3832689"/>
            <a:ext cx="3149600" cy="74408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合理的判断過程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11E40E47-8A05-388D-7636-6EE7F2A6AD49}"/>
              </a:ext>
            </a:extLst>
          </p:cNvPr>
          <p:cNvSpPr/>
          <p:nvPr/>
        </p:nvSpPr>
        <p:spPr>
          <a:xfrm>
            <a:off x="762000" y="5771164"/>
            <a:ext cx="6546734" cy="744085"/>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最適</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解導出過程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3EF19B6A-55FB-CA04-D2EB-2182A3D81731}"/>
              </a:ext>
            </a:extLst>
          </p:cNvPr>
          <p:cNvSpPr/>
          <p:nvPr/>
        </p:nvSpPr>
        <p:spPr>
          <a:xfrm>
            <a:off x="3247967" y="9270657"/>
            <a:ext cx="12420600" cy="684351"/>
          </a:xfrm>
          <a:prstGeom prst="rect">
            <a:avLst/>
          </a:prstGeom>
          <a:solidFill>
            <a:schemeClr val="accent1"/>
          </a:solidFill>
          <a:ln w="127000" cap="rnd" cmpd="dbl">
            <a:solidFill>
              <a:srgbClr val="4E81BD"/>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振り返り過程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FF8B9D8F-4A4F-B920-8A3F-41BEC78AEDF6}"/>
              </a:ext>
            </a:extLst>
          </p:cNvPr>
          <p:cNvSpPr/>
          <p:nvPr/>
        </p:nvSpPr>
        <p:spPr>
          <a:xfrm>
            <a:off x="774700" y="7573587"/>
            <a:ext cx="6546734" cy="684351"/>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合意形成過程</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0" name="下矢印 169">
            <a:extLst>
              <a:ext uri="{FF2B5EF4-FFF2-40B4-BE49-F238E27FC236}">
                <a16:creationId xmlns:a16="http://schemas.microsoft.com/office/drawing/2014/main" id="{5AFA710D-E219-D8C8-A4BC-B397315D7732}"/>
              </a:ext>
            </a:extLst>
          </p:cNvPr>
          <p:cNvSpPr/>
          <p:nvPr/>
        </p:nvSpPr>
        <p:spPr>
          <a:xfrm>
            <a:off x="3232032" y="2947941"/>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下矢印 171">
            <a:extLst>
              <a:ext uri="{FF2B5EF4-FFF2-40B4-BE49-F238E27FC236}">
                <a16:creationId xmlns:a16="http://schemas.microsoft.com/office/drawing/2014/main" id="{2BF4AE15-74E2-E3D5-8BA3-738A511DDFA5}"/>
              </a:ext>
            </a:extLst>
          </p:cNvPr>
          <p:cNvSpPr/>
          <p:nvPr/>
        </p:nvSpPr>
        <p:spPr>
          <a:xfrm>
            <a:off x="3247967" y="4818390"/>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下矢印 172">
            <a:extLst>
              <a:ext uri="{FF2B5EF4-FFF2-40B4-BE49-F238E27FC236}">
                <a16:creationId xmlns:a16="http://schemas.microsoft.com/office/drawing/2014/main" id="{55C4DE8F-3D7C-A810-3944-86C1E101379C}"/>
              </a:ext>
            </a:extLst>
          </p:cNvPr>
          <p:cNvSpPr/>
          <p:nvPr/>
        </p:nvSpPr>
        <p:spPr>
          <a:xfrm>
            <a:off x="3273366" y="6673722"/>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FBFBD4F9-E2FA-0152-CD9D-710D451E875F}"/>
              </a:ext>
            </a:extLst>
          </p:cNvPr>
          <p:cNvSpPr/>
          <p:nvPr/>
        </p:nvSpPr>
        <p:spPr>
          <a:xfrm>
            <a:off x="8470665" y="2056802"/>
            <a:ext cx="1597980" cy="6201136"/>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収集</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9" name="正方形/長方形 8">
            <a:extLst>
              <a:ext uri="{FF2B5EF4-FFF2-40B4-BE49-F238E27FC236}">
                <a16:creationId xmlns:a16="http://schemas.microsoft.com/office/drawing/2014/main" id="{563E0BF0-AF39-EA5E-4A34-49B2B4B7D33C}"/>
              </a:ext>
            </a:extLst>
          </p:cNvPr>
          <p:cNvSpPr/>
          <p:nvPr/>
        </p:nvSpPr>
        <p:spPr>
          <a:xfrm>
            <a:off x="12175286" y="2041762"/>
            <a:ext cx="1597980" cy="6216176"/>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処理</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0" name="正方形/長方形 9">
            <a:extLst>
              <a:ext uri="{FF2B5EF4-FFF2-40B4-BE49-F238E27FC236}">
                <a16:creationId xmlns:a16="http://schemas.microsoft.com/office/drawing/2014/main" id="{326785A4-457C-4296-A2BD-8AE14908EF9A}"/>
              </a:ext>
            </a:extLst>
          </p:cNvPr>
          <p:cNvSpPr/>
          <p:nvPr/>
        </p:nvSpPr>
        <p:spPr>
          <a:xfrm>
            <a:off x="15547020" y="2016362"/>
            <a:ext cx="1597980" cy="6216176"/>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まとめ</a:t>
            </a:r>
            <a:br>
              <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rPr>
            </a:b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表現</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2" name="下矢印 11">
            <a:extLst>
              <a:ext uri="{FF2B5EF4-FFF2-40B4-BE49-F238E27FC236}">
                <a16:creationId xmlns:a16="http://schemas.microsoft.com/office/drawing/2014/main" id="{B268B3CC-9E15-C98F-94C1-744DDEDECBF3}"/>
              </a:ext>
            </a:extLst>
          </p:cNvPr>
          <p:cNvSpPr/>
          <p:nvPr/>
        </p:nvSpPr>
        <p:spPr>
          <a:xfrm rot="16200000">
            <a:off x="13640184" y="4512537"/>
            <a:ext cx="2187575" cy="1099162"/>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a:extLst>
              <a:ext uri="{FF2B5EF4-FFF2-40B4-BE49-F238E27FC236}">
                <a16:creationId xmlns:a16="http://schemas.microsoft.com/office/drawing/2014/main" id="{1E5ADE46-AC85-8617-D00F-923B8947D0C8}"/>
              </a:ext>
            </a:extLst>
          </p:cNvPr>
          <p:cNvSpPr/>
          <p:nvPr/>
        </p:nvSpPr>
        <p:spPr>
          <a:xfrm rot="16200000">
            <a:off x="10082694" y="4477496"/>
            <a:ext cx="2187575" cy="1099162"/>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加算記号 14">
            <a:extLst>
              <a:ext uri="{FF2B5EF4-FFF2-40B4-BE49-F238E27FC236}">
                <a16:creationId xmlns:a16="http://schemas.microsoft.com/office/drawing/2014/main" id="{4E027A76-D98A-10E3-D813-50D2FB8431E3}"/>
              </a:ext>
            </a:extLst>
          </p:cNvPr>
          <p:cNvSpPr/>
          <p:nvPr/>
        </p:nvSpPr>
        <p:spPr>
          <a:xfrm>
            <a:off x="7543800" y="8419224"/>
            <a:ext cx="819031" cy="715547"/>
          </a:xfrm>
          <a:prstGeom prst="mathPlus">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994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gradFill>
          <a:gsLst>
            <a:gs pos="0">
              <a:srgbClr val="020E66"/>
            </a:gs>
            <a:gs pos="100000">
              <a:srgbClr val="051A99"/>
            </a:gs>
          </a:gsLst>
          <a:lin ang="5400000" scaled="1"/>
        </a:gradFill>
        <a:effectLst/>
      </p:bgPr>
    </p:bg>
    <p:spTree>
      <p:nvGrpSpPr>
        <p:cNvPr id="1" name=""/>
        <p:cNvGrpSpPr/>
        <p:nvPr/>
      </p:nvGrpSpPr>
      <p:grpSpPr>
        <a:xfrm>
          <a:off x="0" y="0"/>
          <a:ext cx="0" cy="0"/>
          <a:chOff x="0" y="0"/>
          <a:chExt cx="0" cy="0"/>
        </a:xfrm>
      </p:grpSpPr>
      <p:pic>
        <p:nvPicPr>
          <p:cNvPr id="33" name="図 32" descr="図形, 四角形&#10;&#10;自動的に生成された説明">
            <a:extLst>
              <a:ext uri="{FF2B5EF4-FFF2-40B4-BE49-F238E27FC236}">
                <a16:creationId xmlns:a16="http://schemas.microsoft.com/office/drawing/2014/main" id="{2E580C46-6969-7C9F-E385-46DA10797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7" name="Rectangle 2">
            <a:extLst>
              <a:ext uri="{FF2B5EF4-FFF2-40B4-BE49-F238E27FC236}">
                <a16:creationId xmlns:a16="http://schemas.microsoft.com/office/drawing/2014/main" id="{B6BB933F-6241-036D-1969-C00C5DC99335}"/>
              </a:ext>
            </a:extLst>
          </p:cNvPr>
          <p:cNvSpPr txBox="1">
            <a:spLocks noChangeArrowheads="1"/>
          </p:cNvSpPr>
          <p:nvPr/>
        </p:nvSpPr>
        <p:spPr>
          <a:xfrm>
            <a:off x="0" y="10668"/>
            <a:ext cx="18288000" cy="1167506"/>
          </a:xfrm>
          <a:prstGeom prst="rect">
            <a:avLst/>
          </a:prstGeom>
          <a:solidFill>
            <a:srgbClr val="FFFF00"/>
          </a:solidFill>
          <a:effectLst>
            <a:outerShdw dist="89803" dir="2700000" algn="ctr" rotWithShape="0">
              <a:srgbClr val="80800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ja-JP" altLang="en-US" sz="6600" i="1"/>
              <a:t>問題解決の縦糸横糸モデル</a:t>
            </a:r>
            <a:endParaRPr lang="ja-JP" altLang="en-US" sz="6600" i="1" dirty="0"/>
          </a:p>
        </p:txBody>
      </p:sp>
      <p:pic>
        <p:nvPicPr>
          <p:cNvPr id="109" name="図 108" descr="ダイアグラム&#10;&#10;自動的に生成された説明">
            <a:extLst>
              <a:ext uri="{FF2B5EF4-FFF2-40B4-BE49-F238E27FC236}">
                <a16:creationId xmlns:a16="http://schemas.microsoft.com/office/drawing/2014/main" id="{01F7825D-0AF9-0865-1345-39166CDF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193414"/>
            <a:ext cx="13309313" cy="9212458"/>
          </a:xfrm>
          <a:prstGeom prst="rect">
            <a:avLst/>
          </a:prstGeom>
        </p:spPr>
      </p:pic>
    </p:spTree>
    <p:extLst>
      <p:ext uri="{BB962C8B-B14F-4D97-AF65-F5344CB8AC3E}">
        <p14:creationId xmlns:p14="http://schemas.microsoft.com/office/powerpoint/2010/main" val="988947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6355FF-43B4-0475-5568-030464C330E4}"/>
              </a:ext>
            </a:extLst>
          </p:cNvPr>
          <p:cNvSpPr>
            <a:spLocks noGrp="1"/>
          </p:cNvSpPr>
          <p:nvPr>
            <p:ph type="title"/>
          </p:nvPr>
        </p:nvSpPr>
        <p:spPr/>
        <p:txBody>
          <a:bodyPr/>
          <a:lstStyle/>
          <a:p>
            <a:r>
              <a:rPr kumimoji="1" lang="ja-JP" altLang="en-US"/>
              <a:t>問題解決</a:t>
            </a:r>
            <a:r>
              <a:rPr kumimoji="1" lang="en-US" altLang="ja-JP" dirty="0"/>
              <a:t> – </a:t>
            </a:r>
            <a:r>
              <a:rPr kumimoji="1" lang="ja-JP" altLang="en-US"/>
              <a:t>個別最適化学習</a:t>
            </a:r>
          </a:p>
        </p:txBody>
      </p:sp>
    </p:spTree>
    <p:extLst>
      <p:ext uri="{BB962C8B-B14F-4D97-AF65-F5344CB8AC3E}">
        <p14:creationId xmlns:p14="http://schemas.microsoft.com/office/powerpoint/2010/main" val="3375014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775B3-1D9E-3047-1141-D63335BE0F3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B666FD-99EE-4907-6EA7-15CAE91A7600}"/>
              </a:ext>
            </a:extLst>
          </p:cNvPr>
          <p:cNvSpPr>
            <a:spLocks noGrp="1"/>
          </p:cNvSpPr>
          <p:nvPr>
            <p:ph type="title"/>
          </p:nvPr>
        </p:nvSpPr>
        <p:spPr/>
        <p:txBody>
          <a:bodyPr/>
          <a:lstStyle/>
          <a:p>
            <a:r>
              <a:rPr kumimoji="1" lang="ja-JP" altLang="en-US"/>
              <a:t>問題解決の流れ</a:t>
            </a:r>
            <a:r>
              <a:rPr kumimoji="1" lang="ja-JP" altLang="en-US" sz="4000"/>
              <a:t>（縦糸・横糸モデル）の縦糸</a:t>
            </a:r>
            <a:endParaRPr kumimoji="1" lang="ja-JP" altLang="en-US"/>
          </a:p>
        </p:txBody>
      </p:sp>
      <p:sp>
        <p:nvSpPr>
          <p:cNvPr id="4" name="正方形/長方形 3">
            <a:extLst>
              <a:ext uri="{FF2B5EF4-FFF2-40B4-BE49-F238E27FC236}">
                <a16:creationId xmlns:a16="http://schemas.microsoft.com/office/drawing/2014/main" id="{6CA94F3A-6D31-438D-0EA6-BB8E34E614DC}"/>
              </a:ext>
            </a:extLst>
          </p:cNvPr>
          <p:cNvSpPr/>
          <p:nvPr/>
        </p:nvSpPr>
        <p:spPr>
          <a:xfrm>
            <a:off x="2285764" y="2003848"/>
            <a:ext cx="6324600" cy="1065477"/>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目標</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設定過程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問題を分析し、目標と制約条件を整理</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5" name="正方形/長方形 4">
            <a:extLst>
              <a:ext uri="{FF2B5EF4-FFF2-40B4-BE49-F238E27FC236}">
                <a16:creationId xmlns:a16="http://schemas.microsoft.com/office/drawing/2014/main" id="{401B3B89-C60B-CF70-42D3-DC053453569D}"/>
              </a:ext>
            </a:extLst>
          </p:cNvPr>
          <p:cNvSpPr/>
          <p:nvPr/>
        </p:nvSpPr>
        <p:spPr>
          <a:xfrm>
            <a:off x="2362200" y="4272936"/>
            <a:ext cx="6324600"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代替案発想過程</a:t>
            </a:r>
            <a:endParaRPr lang="en-US" altLang="ja-JP" sz="28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設定した目標を達成できそうな方法を発想する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C634A895-FAFE-AECC-50A4-F79E8AE263B1}"/>
              </a:ext>
            </a:extLst>
          </p:cNvPr>
          <p:cNvSpPr/>
          <p:nvPr/>
        </p:nvSpPr>
        <p:spPr>
          <a:xfrm>
            <a:off x="10591800" y="4272936"/>
            <a:ext cx="6248164"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合理的判断過程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負の影響も踏まえ、その方法を改善する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1B60CA5C-641A-B162-99D1-8052E104491B}"/>
              </a:ext>
            </a:extLst>
          </p:cNvPr>
          <p:cNvSpPr/>
          <p:nvPr/>
        </p:nvSpPr>
        <p:spPr>
          <a:xfrm>
            <a:off x="2362200" y="6550498"/>
            <a:ext cx="6324600" cy="1099163"/>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最適</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解導出過程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条件を満たす方法の中から最適なものを選ぶ</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6FC49DA5-3C25-3B77-40A3-180E9B212818}"/>
              </a:ext>
            </a:extLst>
          </p:cNvPr>
          <p:cNvSpPr/>
          <p:nvPr/>
        </p:nvSpPr>
        <p:spPr>
          <a:xfrm>
            <a:off x="10591799" y="8786972"/>
            <a:ext cx="6248164" cy="1099163"/>
          </a:xfrm>
          <a:prstGeom prst="rect">
            <a:avLst/>
          </a:prstGeom>
          <a:solidFill>
            <a:schemeClr val="accent1"/>
          </a:solidFill>
          <a:ln w="127000" cap="rnd" cmpd="dbl">
            <a:solidFill>
              <a:srgbClr val="4E81BD"/>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振り返り過程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一連の活動を振り返り改善する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0DB344E6-E1BA-31E4-F153-CEBC118781C6}"/>
              </a:ext>
            </a:extLst>
          </p:cNvPr>
          <p:cNvSpPr/>
          <p:nvPr/>
        </p:nvSpPr>
        <p:spPr>
          <a:xfrm>
            <a:off x="2362200" y="8786973"/>
            <a:ext cx="6324600" cy="1099163"/>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合意形成過程</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最適解を説明し関係者の意思決定を求める</a:t>
            </a:r>
            <a:endParaRPr lang="en-US" altLang="ja-JP" sz="20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0" name="下矢印 169">
            <a:extLst>
              <a:ext uri="{FF2B5EF4-FFF2-40B4-BE49-F238E27FC236}">
                <a16:creationId xmlns:a16="http://schemas.microsoft.com/office/drawing/2014/main" id="{91C61CDF-AE2E-BBDD-FAFE-73E0113F9851}"/>
              </a:ext>
            </a:extLst>
          </p:cNvPr>
          <p:cNvSpPr/>
          <p:nvPr/>
        </p:nvSpPr>
        <p:spPr>
          <a:xfrm>
            <a:off x="4648200" y="3332616"/>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左右矢印 170">
            <a:extLst>
              <a:ext uri="{FF2B5EF4-FFF2-40B4-BE49-F238E27FC236}">
                <a16:creationId xmlns:a16="http://schemas.microsoft.com/office/drawing/2014/main" id="{B00182CD-B24F-A88A-CB84-7ACA8DD69AE5}"/>
              </a:ext>
            </a:extLst>
          </p:cNvPr>
          <p:cNvSpPr/>
          <p:nvPr/>
        </p:nvSpPr>
        <p:spPr>
          <a:xfrm>
            <a:off x="8801102" y="4450476"/>
            <a:ext cx="1600200" cy="744084"/>
          </a:xfrm>
          <a:prstGeom prst="lef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下矢印 171">
            <a:extLst>
              <a:ext uri="{FF2B5EF4-FFF2-40B4-BE49-F238E27FC236}">
                <a16:creationId xmlns:a16="http://schemas.microsoft.com/office/drawing/2014/main" id="{F9CA10B5-D39B-1210-6CB9-4595FBEF3B6A}"/>
              </a:ext>
            </a:extLst>
          </p:cNvPr>
          <p:cNvSpPr/>
          <p:nvPr/>
        </p:nvSpPr>
        <p:spPr>
          <a:xfrm>
            <a:off x="4648200" y="5582452"/>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下矢印 172">
            <a:extLst>
              <a:ext uri="{FF2B5EF4-FFF2-40B4-BE49-F238E27FC236}">
                <a16:creationId xmlns:a16="http://schemas.microsoft.com/office/drawing/2014/main" id="{9A83B376-67A4-88DE-39F6-D457D997FAA4}"/>
              </a:ext>
            </a:extLst>
          </p:cNvPr>
          <p:cNvSpPr/>
          <p:nvPr/>
        </p:nvSpPr>
        <p:spPr>
          <a:xfrm>
            <a:off x="4648200" y="7846275"/>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加算記号 175">
            <a:extLst>
              <a:ext uri="{FF2B5EF4-FFF2-40B4-BE49-F238E27FC236}">
                <a16:creationId xmlns:a16="http://schemas.microsoft.com/office/drawing/2014/main" id="{5FA069F9-5646-071F-494D-D4425210A6ED}"/>
              </a:ext>
            </a:extLst>
          </p:cNvPr>
          <p:cNvSpPr/>
          <p:nvPr/>
        </p:nvSpPr>
        <p:spPr>
          <a:xfrm>
            <a:off x="9010769" y="8786972"/>
            <a:ext cx="1168398" cy="1199232"/>
          </a:xfrm>
          <a:prstGeom prst="mathPlus">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a:extLst>
              <a:ext uri="{FF2B5EF4-FFF2-40B4-BE49-F238E27FC236}">
                <a16:creationId xmlns:a16="http://schemas.microsoft.com/office/drawing/2014/main" id="{ABDDD545-B7F3-B9B7-FA2C-7244100FFC45}"/>
              </a:ext>
            </a:extLst>
          </p:cNvPr>
          <p:cNvSpPr/>
          <p:nvPr/>
        </p:nvSpPr>
        <p:spPr>
          <a:xfrm>
            <a:off x="2133599" y="1855365"/>
            <a:ext cx="6667503" cy="1349562"/>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6553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576C1E-C272-F6BD-8D51-3A8DDB039343}"/>
              </a:ext>
            </a:extLst>
          </p:cNvPr>
          <p:cNvSpPr>
            <a:spLocks noGrp="1"/>
          </p:cNvSpPr>
          <p:nvPr>
            <p:ph type="title"/>
          </p:nvPr>
        </p:nvSpPr>
        <p:spPr/>
        <p:txBody>
          <a:bodyPr/>
          <a:lstStyle/>
          <a:p>
            <a:r>
              <a:rPr kumimoji="1" lang="ja-JP" altLang="en-US"/>
              <a:t>目標設定過程／問題解決の評価基準</a:t>
            </a:r>
          </a:p>
        </p:txBody>
      </p:sp>
      <p:sp>
        <p:nvSpPr>
          <p:cNvPr id="3" name="コンテンツ プレースホルダー 2">
            <a:extLst>
              <a:ext uri="{FF2B5EF4-FFF2-40B4-BE49-F238E27FC236}">
                <a16:creationId xmlns:a16="http://schemas.microsoft.com/office/drawing/2014/main" id="{D429B8D4-6429-DE76-B63C-C3C1F63D62D3}"/>
              </a:ext>
            </a:extLst>
          </p:cNvPr>
          <p:cNvSpPr>
            <a:spLocks noGrp="1"/>
          </p:cNvSpPr>
          <p:nvPr>
            <p:ph idx="1"/>
          </p:nvPr>
        </p:nvSpPr>
        <p:spPr>
          <a:xfrm>
            <a:off x="838200" y="2068683"/>
            <a:ext cx="16916400" cy="8027817"/>
          </a:xfrm>
        </p:spPr>
        <p:txBody>
          <a:bodyPr>
            <a:normAutofit/>
          </a:bodyPr>
          <a:lstStyle/>
          <a:p>
            <a:r>
              <a:rPr kumimoji="1" lang="ja-JP" altLang="en-US"/>
              <a:t>「個別最適な学び」を提供する方法</a:t>
            </a:r>
            <a:endParaRPr kumimoji="1" lang="en-US" altLang="ja-JP" dirty="0"/>
          </a:p>
          <a:p>
            <a:pPr lvl="1"/>
            <a:r>
              <a:rPr kumimoji="1" lang="en-US" altLang="ja-JP" dirty="0"/>
              <a:t>AI</a:t>
            </a:r>
            <a:r>
              <a:rPr kumimoji="1" lang="ja-JP" altLang="en-US"/>
              <a:t>を用いた個別最適化学習（アダプティブラーニング）</a:t>
            </a:r>
            <a:endParaRPr kumimoji="1" lang="en-US" altLang="ja-JP" dirty="0"/>
          </a:p>
          <a:p>
            <a:r>
              <a:rPr kumimoji="1" lang="ja-JP" altLang="en-US"/>
              <a:t>短期的な利用</a:t>
            </a:r>
            <a:endParaRPr kumimoji="1" lang="en-US" altLang="ja-JP" dirty="0"/>
          </a:p>
          <a:p>
            <a:pPr lvl="1"/>
            <a:r>
              <a:rPr kumimoji="1" lang="ja-JP" altLang="en-US"/>
              <a:t>夏休み期間中のみの利用に限定し、自分の学習の履歴としては前の学期の成績だけ</a:t>
            </a:r>
            <a:endParaRPr kumimoji="1" lang="en-US" altLang="ja-JP" dirty="0"/>
          </a:p>
          <a:p>
            <a:endParaRPr kumimoji="1" lang="en-US" altLang="ja-JP" dirty="0"/>
          </a:p>
        </p:txBody>
      </p:sp>
    </p:spTree>
    <p:extLst>
      <p:ext uri="{BB962C8B-B14F-4D97-AF65-F5344CB8AC3E}">
        <p14:creationId xmlns:p14="http://schemas.microsoft.com/office/powerpoint/2010/main" val="2436434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68185-7437-4540-A6FF-3EB7510AFA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9604EE1-8FA4-FA51-7114-3D46868FA56B}"/>
              </a:ext>
            </a:extLst>
          </p:cNvPr>
          <p:cNvSpPr>
            <a:spLocks noGrp="1"/>
          </p:cNvSpPr>
          <p:nvPr>
            <p:ph type="title"/>
          </p:nvPr>
        </p:nvSpPr>
        <p:spPr/>
        <p:txBody>
          <a:bodyPr/>
          <a:lstStyle/>
          <a:p>
            <a:r>
              <a:rPr kumimoji="1" lang="ja-JP" altLang="en-US"/>
              <a:t>目標設定過程／問題解決の評価基準</a:t>
            </a:r>
          </a:p>
        </p:txBody>
      </p:sp>
      <p:sp>
        <p:nvSpPr>
          <p:cNvPr id="3" name="コンテンツ プレースホルダー 2">
            <a:extLst>
              <a:ext uri="{FF2B5EF4-FFF2-40B4-BE49-F238E27FC236}">
                <a16:creationId xmlns:a16="http://schemas.microsoft.com/office/drawing/2014/main" id="{4A0D91F6-BA4F-4D58-10DE-2DF9A2E9B321}"/>
              </a:ext>
            </a:extLst>
          </p:cNvPr>
          <p:cNvSpPr>
            <a:spLocks noGrp="1"/>
          </p:cNvSpPr>
          <p:nvPr>
            <p:ph idx="1"/>
          </p:nvPr>
        </p:nvSpPr>
        <p:spPr>
          <a:xfrm>
            <a:off x="838200" y="2068683"/>
            <a:ext cx="16916400" cy="8408817"/>
          </a:xfrm>
        </p:spPr>
        <p:txBody>
          <a:bodyPr>
            <a:normAutofit/>
          </a:bodyPr>
          <a:lstStyle/>
          <a:p>
            <a:r>
              <a:rPr kumimoji="1" lang="ja-JP" altLang="en-US"/>
              <a:t>「個別最適な学び」を提供する方法</a:t>
            </a:r>
            <a:endParaRPr kumimoji="1" lang="en-US" altLang="ja-JP" dirty="0"/>
          </a:p>
          <a:p>
            <a:pPr lvl="1"/>
            <a:r>
              <a:rPr kumimoji="1" lang="en-US" altLang="ja-JP" dirty="0"/>
              <a:t>AI</a:t>
            </a:r>
            <a:r>
              <a:rPr kumimoji="1" lang="ja-JP" altLang="en-US"/>
              <a:t>を用いた個別最適化学習（アダプティブラーニング）</a:t>
            </a:r>
            <a:endParaRPr kumimoji="1" lang="en-US" altLang="ja-JP" dirty="0"/>
          </a:p>
          <a:p>
            <a:r>
              <a:rPr kumimoji="1" lang="ja-JP" altLang="en-US"/>
              <a:t>短期的な利用</a:t>
            </a:r>
            <a:endParaRPr kumimoji="1" lang="en-US" altLang="ja-JP" dirty="0"/>
          </a:p>
          <a:p>
            <a:pPr lvl="1"/>
            <a:r>
              <a:rPr kumimoji="1" lang="ja-JP" altLang="en-US"/>
              <a:t>夏休み期間中のみの利用に限定し、自分の学習の履歴としては前の学期の成績だけ</a:t>
            </a:r>
            <a:endParaRPr kumimoji="1" lang="en-US" altLang="ja-JP" dirty="0"/>
          </a:p>
          <a:p>
            <a:r>
              <a:rPr kumimoji="1" lang="ja-JP" altLang="en-US"/>
              <a:t>目標とすること</a:t>
            </a:r>
            <a:endParaRPr kumimoji="1" lang="en-US" altLang="ja-JP" dirty="0"/>
          </a:p>
          <a:p>
            <a:pPr lvl="1"/>
            <a:r>
              <a:rPr kumimoji="1" lang="ja-JP" altLang="en-US"/>
              <a:t>個別最適な学びが実現されていること</a:t>
            </a:r>
            <a:endParaRPr kumimoji="1" lang="en-US" altLang="ja-JP" dirty="0"/>
          </a:p>
          <a:p>
            <a:pPr lvl="1"/>
            <a:r>
              <a:rPr kumimoji="1" lang="ja-JP" altLang="en-US"/>
              <a:t>セキュリティ的に安心して利用できるサービスであること</a:t>
            </a:r>
            <a:endParaRPr kumimoji="1" lang="en-US" altLang="ja-JP" dirty="0"/>
          </a:p>
          <a:p>
            <a:pPr lvl="1"/>
            <a:r>
              <a:rPr kumimoji="1" lang="ja-JP" altLang="en-US"/>
              <a:t>その学習を評価改善しながら利用できること</a:t>
            </a:r>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060474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05C84-EA0F-02A2-2B85-2745673E37C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A9795CF-EE9D-EFE8-D389-84E97BBE98E1}"/>
              </a:ext>
            </a:extLst>
          </p:cNvPr>
          <p:cNvSpPr>
            <a:spLocks noGrp="1"/>
          </p:cNvSpPr>
          <p:nvPr>
            <p:ph type="title"/>
          </p:nvPr>
        </p:nvSpPr>
        <p:spPr/>
        <p:txBody>
          <a:bodyPr/>
          <a:lstStyle/>
          <a:p>
            <a:r>
              <a:rPr kumimoji="1" lang="ja-JP" altLang="en-US"/>
              <a:t>問題解決の流れ</a:t>
            </a:r>
            <a:r>
              <a:rPr kumimoji="1" lang="ja-JP" altLang="en-US" sz="4000"/>
              <a:t>（縦糸・横糸モデル）の縦糸</a:t>
            </a:r>
            <a:endParaRPr kumimoji="1" lang="ja-JP" altLang="en-US"/>
          </a:p>
        </p:txBody>
      </p:sp>
      <p:sp>
        <p:nvSpPr>
          <p:cNvPr id="4" name="正方形/長方形 3">
            <a:extLst>
              <a:ext uri="{FF2B5EF4-FFF2-40B4-BE49-F238E27FC236}">
                <a16:creationId xmlns:a16="http://schemas.microsoft.com/office/drawing/2014/main" id="{4D87061E-0778-3D55-6D63-F0ABF35196E8}"/>
              </a:ext>
            </a:extLst>
          </p:cNvPr>
          <p:cNvSpPr/>
          <p:nvPr/>
        </p:nvSpPr>
        <p:spPr>
          <a:xfrm>
            <a:off x="2285764" y="2003848"/>
            <a:ext cx="6324600" cy="1065477"/>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目標</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設定過程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問題を分析し、目標と制約条件を整理</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5" name="正方形/長方形 4">
            <a:extLst>
              <a:ext uri="{FF2B5EF4-FFF2-40B4-BE49-F238E27FC236}">
                <a16:creationId xmlns:a16="http://schemas.microsoft.com/office/drawing/2014/main" id="{A4915B51-4324-14E3-3AD2-B8EDF44586BF}"/>
              </a:ext>
            </a:extLst>
          </p:cNvPr>
          <p:cNvSpPr/>
          <p:nvPr/>
        </p:nvSpPr>
        <p:spPr>
          <a:xfrm>
            <a:off x="2362200" y="4272936"/>
            <a:ext cx="6324600"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代替案発想過程</a:t>
            </a:r>
            <a:endParaRPr lang="en-US" altLang="ja-JP" sz="28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設定した目標を達成できそうな方法を発想する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1120D11E-457B-EA52-DFAC-D616CD75E8ED}"/>
              </a:ext>
            </a:extLst>
          </p:cNvPr>
          <p:cNvSpPr/>
          <p:nvPr/>
        </p:nvSpPr>
        <p:spPr>
          <a:xfrm>
            <a:off x="10591800" y="4272936"/>
            <a:ext cx="6248164"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合理的判断過程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負の影響も踏まえ、その方法を改善する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EC0663A8-3519-2495-136A-A2B12EA4452F}"/>
              </a:ext>
            </a:extLst>
          </p:cNvPr>
          <p:cNvSpPr/>
          <p:nvPr/>
        </p:nvSpPr>
        <p:spPr>
          <a:xfrm>
            <a:off x="2362200" y="6550498"/>
            <a:ext cx="6324600" cy="1099163"/>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最適</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解導出過程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条件を満たす方法の中から最適なものを選ぶ</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3420F27F-E24D-F554-5D77-A865C5158438}"/>
              </a:ext>
            </a:extLst>
          </p:cNvPr>
          <p:cNvSpPr/>
          <p:nvPr/>
        </p:nvSpPr>
        <p:spPr>
          <a:xfrm>
            <a:off x="10591799" y="8786972"/>
            <a:ext cx="6248164" cy="1099163"/>
          </a:xfrm>
          <a:prstGeom prst="rect">
            <a:avLst/>
          </a:prstGeom>
          <a:solidFill>
            <a:schemeClr val="accent1"/>
          </a:solidFill>
          <a:ln w="127000" cap="rnd" cmpd="dbl">
            <a:solidFill>
              <a:srgbClr val="4E81BD"/>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振り返り過程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一連の活動を振り返り改善する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6CF3A57A-F7FD-CE04-B336-CD42A6D9E318}"/>
              </a:ext>
            </a:extLst>
          </p:cNvPr>
          <p:cNvSpPr/>
          <p:nvPr/>
        </p:nvSpPr>
        <p:spPr>
          <a:xfrm>
            <a:off x="2362200" y="8786973"/>
            <a:ext cx="6324600" cy="1099163"/>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合意形成過程</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最適解を説明し関係者の意思決定を求める</a:t>
            </a:r>
            <a:endParaRPr lang="en-US" altLang="ja-JP" sz="20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0" name="下矢印 169">
            <a:extLst>
              <a:ext uri="{FF2B5EF4-FFF2-40B4-BE49-F238E27FC236}">
                <a16:creationId xmlns:a16="http://schemas.microsoft.com/office/drawing/2014/main" id="{F877CE0D-F8D7-D003-075F-9E2A6663D0FD}"/>
              </a:ext>
            </a:extLst>
          </p:cNvPr>
          <p:cNvSpPr/>
          <p:nvPr/>
        </p:nvSpPr>
        <p:spPr>
          <a:xfrm>
            <a:off x="4648200" y="3332616"/>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左右矢印 170">
            <a:extLst>
              <a:ext uri="{FF2B5EF4-FFF2-40B4-BE49-F238E27FC236}">
                <a16:creationId xmlns:a16="http://schemas.microsoft.com/office/drawing/2014/main" id="{09268F74-72B8-66EA-149F-2C82057D3F10}"/>
              </a:ext>
            </a:extLst>
          </p:cNvPr>
          <p:cNvSpPr/>
          <p:nvPr/>
        </p:nvSpPr>
        <p:spPr>
          <a:xfrm>
            <a:off x="8801102" y="4450476"/>
            <a:ext cx="1600200" cy="744084"/>
          </a:xfrm>
          <a:prstGeom prst="lef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下矢印 171">
            <a:extLst>
              <a:ext uri="{FF2B5EF4-FFF2-40B4-BE49-F238E27FC236}">
                <a16:creationId xmlns:a16="http://schemas.microsoft.com/office/drawing/2014/main" id="{1A631A22-7FB5-EA44-B754-788986DDD82B}"/>
              </a:ext>
            </a:extLst>
          </p:cNvPr>
          <p:cNvSpPr/>
          <p:nvPr/>
        </p:nvSpPr>
        <p:spPr>
          <a:xfrm>
            <a:off x="4648200" y="5582452"/>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下矢印 172">
            <a:extLst>
              <a:ext uri="{FF2B5EF4-FFF2-40B4-BE49-F238E27FC236}">
                <a16:creationId xmlns:a16="http://schemas.microsoft.com/office/drawing/2014/main" id="{2FA5BA60-8989-23D3-6B1C-15851197C8AF}"/>
              </a:ext>
            </a:extLst>
          </p:cNvPr>
          <p:cNvSpPr/>
          <p:nvPr/>
        </p:nvSpPr>
        <p:spPr>
          <a:xfrm>
            <a:off x="4648200" y="7846275"/>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加算記号 175">
            <a:extLst>
              <a:ext uri="{FF2B5EF4-FFF2-40B4-BE49-F238E27FC236}">
                <a16:creationId xmlns:a16="http://schemas.microsoft.com/office/drawing/2014/main" id="{342CD694-71E6-B3DE-CC75-2ABE9D8EA83C}"/>
              </a:ext>
            </a:extLst>
          </p:cNvPr>
          <p:cNvSpPr/>
          <p:nvPr/>
        </p:nvSpPr>
        <p:spPr>
          <a:xfrm>
            <a:off x="9010769" y="8786972"/>
            <a:ext cx="1168398" cy="1199232"/>
          </a:xfrm>
          <a:prstGeom prst="mathPlus">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a:extLst>
              <a:ext uri="{FF2B5EF4-FFF2-40B4-BE49-F238E27FC236}">
                <a16:creationId xmlns:a16="http://schemas.microsoft.com/office/drawing/2014/main" id="{243AF382-F6E3-14BF-FA02-17342ED5CFCD}"/>
              </a:ext>
            </a:extLst>
          </p:cNvPr>
          <p:cNvSpPr/>
          <p:nvPr/>
        </p:nvSpPr>
        <p:spPr>
          <a:xfrm>
            <a:off x="2151528" y="4174938"/>
            <a:ext cx="14841072" cy="1349562"/>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424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18071-0E58-6E36-C136-E1DFC1C702D0}"/>
              </a:ext>
            </a:extLst>
          </p:cNvPr>
          <p:cNvSpPr>
            <a:spLocks noGrp="1"/>
          </p:cNvSpPr>
          <p:nvPr>
            <p:ph type="title"/>
          </p:nvPr>
        </p:nvSpPr>
        <p:spPr/>
        <p:txBody>
          <a:bodyPr/>
          <a:lstStyle/>
          <a:p>
            <a:r>
              <a:rPr kumimoji="1" lang="ja-JP" altLang="en-US"/>
              <a:t>代替案発想過程</a:t>
            </a:r>
          </a:p>
        </p:txBody>
      </p:sp>
      <p:sp>
        <p:nvSpPr>
          <p:cNvPr id="3" name="コンテンツ プレースホルダー 2">
            <a:extLst>
              <a:ext uri="{FF2B5EF4-FFF2-40B4-BE49-F238E27FC236}">
                <a16:creationId xmlns:a16="http://schemas.microsoft.com/office/drawing/2014/main" id="{F434B5DC-9047-3C92-B6E6-10FF9F63D4DA}"/>
              </a:ext>
            </a:extLst>
          </p:cNvPr>
          <p:cNvSpPr>
            <a:spLocks noGrp="1"/>
          </p:cNvSpPr>
          <p:nvPr>
            <p:ph idx="1"/>
          </p:nvPr>
        </p:nvSpPr>
        <p:spPr>
          <a:xfrm>
            <a:off x="838200" y="2068683"/>
            <a:ext cx="16916400" cy="7951617"/>
          </a:xfrm>
        </p:spPr>
        <p:txBody>
          <a:bodyPr>
            <a:normAutofit lnSpcReduction="10000"/>
          </a:bodyPr>
          <a:lstStyle/>
          <a:p>
            <a:pPr marL="0" indent="0">
              <a:buNone/>
            </a:pPr>
            <a:r>
              <a:rPr kumimoji="1" lang="ja-JP" altLang="en-US"/>
              <a:t>今回は次の二つの代替案を考える</a:t>
            </a:r>
            <a:endParaRPr kumimoji="1" lang="en-US" altLang="ja-JP" dirty="0"/>
          </a:p>
          <a:p>
            <a:pPr marL="742950" indent="-742950">
              <a:buFont typeface="+mj-lt"/>
              <a:buAutoNum type="arabicPeriod"/>
            </a:pPr>
            <a:r>
              <a:rPr kumimoji="1" lang="en-US" altLang="ja-JP" dirty="0"/>
              <a:t>AI</a:t>
            </a:r>
            <a:r>
              <a:rPr kumimoji="1" lang="ja-JP" altLang="en-US"/>
              <a:t>を使った個別最適化学習システム</a:t>
            </a:r>
            <a:endParaRPr kumimoji="1" lang="en-US" altLang="ja-JP" dirty="0"/>
          </a:p>
          <a:p>
            <a:pPr lvl="1"/>
            <a:r>
              <a:rPr kumimoji="1" lang="en-US" altLang="ja-JP" dirty="0"/>
              <a:t>AI</a:t>
            </a:r>
            <a:r>
              <a:rPr kumimoji="1" lang="ja-JP" altLang="en-US"/>
              <a:t>が一人ひとりの勉強の履歴を学習してそれに合わせた指導を行うシステム</a:t>
            </a:r>
            <a:endParaRPr kumimoji="1" lang="en-US" altLang="ja-JP" dirty="0"/>
          </a:p>
          <a:p>
            <a:pPr lvl="1"/>
            <a:r>
              <a:rPr kumimoji="1" lang="ja-JP" altLang="en-US"/>
              <a:t>学習に使うのは自分の模試の成績や、高校の成績など</a:t>
            </a:r>
            <a:endParaRPr kumimoji="1" lang="en-US" altLang="ja-JP" dirty="0"/>
          </a:p>
          <a:p>
            <a:pPr lvl="1"/>
            <a:r>
              <a:rPr kumimoji="1" lang="ja-JP" altLang="en-US"/>
              <a:t>先生の介入はない</a:t>
            </a:r>
            <a:endParaRPr kumimoji="1" lang="en-US" altLang="ja-JP" dirty="0"/>
          </a:p>
          <a:p>
            <a:pPr marL="742950" indent="-742950">
              <a:buFont typeface="+mj-lt"/>
              <a:buAutoNum type="arabicPeriod"/>
            </a:pPr>
            <a:r>
              <a:rPr kumimoji="1" lang="en-US" altLang="ja-JP" dirty="0"/>
              <a:t>AI</a:t>
            </a:r>
            <a:r>
              <a:rPr kumimoji="1" lang="ja-JP" altLang="en-US"/>
              <a:t>を使わない従来のアルゴリズムベース（ルールベース</a:t>
            </a:r>
            <a:r>
              <a:rPr kumimoji="1" lang="en-US" altLang="ja-JP" dirty="0"/>
              <a:t>AI</a:t>
            </a:r>
            <a:r>
              <a:rPr kumimoji="1" lang="ja-JP" altLang="en-US"/>
              <a:t>）による</a:t>
            </a:r>
            <a:br>
              <a:rPr kumimoji="1" lang="en-US" altLang="ja-JP" dirty="0"/>
            </a:br>
            <a:r>
              <a:rPr kumimoji="1" lang="ja-JP" altLang="en-US"/>
              <a:t>学習支援システム</a:t>
            </a:r>
            <a:endParaRPr kumimoji="1" lang="en-US" altLang="ja-JP" dirty="0"/>
          </a:p>
          <a:p>
            <a:pPr lvl="1"/>
            <a:r>
              <a:rPr kumimoji="1" lang="ja-JP" altLang="en-US"/>
              <a:t>間違えた問題が解けるようになるまで表示されたり、問題の出題がランダムになったりするもの</a:t>
            </a:r>
            <a:endParaRPr kumimoji="1" lang="en-US" altLang="ja-JP" dirty="0"/>
          </a:p>
          <a:p>
            <a:pPr lvl="1"/>
            <a:r>
              <a:rPr kumimoji="1" lang="ja-JP" altLang="en-US"/>
              <a:t>教師が確認しながら進め方を選べる</a:t>
            </a:r>
          </a:p>
        </p:txBody>
      </p:sp>
    </p:spTree>
    <p:extLst>
      <p:ext uri="{BB962C8B-B14F-4D97-AF65-F5344CB8AC3E}">
        <p14:creationId xmlns:p14="http://schemas.microsoft.com/office/powerpoint/2010/main" val="2739000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0D83A-18E4-C6E5-8CB3-8DDE6F67FA2A}"/>
              </a:ext>
            </a:extLst>
          </p:cNvPr>
          <p:cNvSpPr>
            <a:spLocks noGrp="1"/>
          </p:cNvSpPr>
          <p:nvPr>
            <p:ph type="title"/>
          </p:nvPr>
        </p:nvSpPr>
        <p:spPr>
          <a:xfrm>
            <a:off x="2895600" y="4080657"/>
            <a:ext cx="12420599" cy="1143000"/>
          </a:xfrm>
        </p:spPr>
        <p:txBody>
          <a:bodyPr/>
          <a:lstStyle/>
          <a:p>
            <a:r>
              <a:rPr kumimoji="1" lang="ja-JP" altLang="en-US"/>
              <a:t>情報</a:t>
            </a:r>
            <a:r>
              <a:rPr kumimoji="1" lang="en-US" altLang="ja-JP" dirty="0"/>
              <a:t>I</a:t>
            </a:r>
            <a:r>
              <a:rPr kumimoji="1" lang="ja-JP" altLang="en-US"/>
              <a:t>で学んだ知識の確認</a:t>
            </a:r>
          </a:p>
        </p:txBody>
      </p:sp>
    </p:spTree>
    <p:extLst>
      <p:ext uri="{BB962C8B-B14F-4D97-AF65-F5344CB8AC3E}">
        <p14:creationId xmlns:p14="http://schemas.microsoft.com/office/powerpoint/2010/main" val="3634900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1DEC6-9166-4FE1-BA74-681BC9C95251}"/>
              </a:ext>
            </a:extLst>
          </p:cNvPr>
          <p:cNvSpPr>
            <a:spLocks noGrp="1"/>
          </p:cNvSpPr>
          <p:nvPr>
            <p:ph type="title"/>
          </p:nvPr>
        </p:nvSpPr>
        <p:spPr/>
        <p:txBody>
          <a:bodyPr/>
          <a:lstStyle/>
          <a:p>
            <a:r>
              <a:rPr kumimoji="1" lang="en-US" altLang="ja-JP" dirty="0"/>
              <a:t>AI</a:t>
            </a:r>
            <a:r>
              <a:rPr kumimoji="1" lang="ja-JP" altLang="en-US"/>
              <a:t>とは</a:t>
            </a:r>
          </a:p>
        </p:txBody>
      </p:sp>
      <p:sp>
        <p:nvSpPr>
          <p:cNvPr id="3" name="コンテンツ プレースホルダー 2">
            <a:extLst>
              <a:ext uri="{FF2B5EF4-FFF2-40B4-BE49-F238E27FC236}">
                <a16:creationId xmlns:a16="http://schemas.microsoft.com/office/drawing/2014/main" id="{E160012E-8DF0-0A1F-E682-534B24E05252}"/>
              </a:ext>
            </a:extLst>
          </p:cNvPr>
          <p:cNvSpPr>
            <a:spLocks noGrp="1"/>
          </p:cNvSpPr>
          <p:nvPr>
            <p:ph idx="1"/>
          </p:nvPr>
        </p:nvSpPr>
        <p:spPr>
          <a:xfrm>
            <a:off x="838200" y="2068683"/>
            <a:ext cx="16916400" cy="8104017"/>
          </a:xfrm>
        </p:spPr>
        <p:txBody>
          <a:bodyPr/>
          <a:lstStyle/>
          <a:p>
            <a:r>
              <a:rPr kumimoji="1" lang="ja-JP" altLang="en-US"/>
              <a:t>与えられた入力に対して、尤もらしい出力を出すもの</a:t>
            </a:r>
            <a:endParaRPr kumimoji="1" lang="en-US" altLang="ja-JP" dirty="0"/>
          </a:p>
          <a:p>
            <a:r>
              <a:rPr kumimoji="1" lang="en-US" altLang="ja-JP" dirty="0"/>
              <a:t>AI</a:t>
            </a:r>
            <a:r>
              <a:rPr kumimoji="1" lang="ja-JP" altLang="en-US"/>
              <a:t>の種類</a:t>
            </a:r>
            <a:endParaRPr kumimoji="1" lang="en-US" altLang="ja-JP" dirty="0"/>
          </a:p>
          <a:p>
            <a:pPr lvl="1"/>
            <a:r>
              <a:rPr kumimoji="1" lang="en-US" altLang="ja-JP" dirty="0"/>
              <a:t> </a:t>
            </a:r>
            <a:r>
              <a:rPr kumimoji="1" lang="ja-JP" altLang="en-US">
                <a:solidFill>
                  <a:schemeClr val="bg1"/>
                </a:solidFill>
              </a:rPr>
              <a:t>もしかしたらここに文字が書かれているかもしれないと思って、</a:t>
            </a:r>
            <a:r>
              <a:rPr kumimoji="1" lang="en-US" altLang="ja-JP" dirty="0">
                <a:solidFill>
                  <a:schemeClr val="bg1"/>
                </a:solidFill>
              </a:rPr>
              <a:t>PDF</a:t>
            </a:r>
            <a:r>
              <a:rPr kumimoji="1" lang="ja-JP" altLang="en-US">
                <a:solidFill>
                  <a:schemeClr val="bg1"/>
                </a:solidFill>
              </a:rPr>
              <a:t>上を</a:t>
            </a:r>
            <a:br>
              <a:rPr kumimoji="1" lang="en-US" altLang="ja-JP" dirty="0">
                <a:solidFill>
                  <a:schemeClr val="bg1"/>
                </a:solidFill>
              </a:rPr>
            </a:br>
            <a:r>
              <a:rPr kumimoji="1" lang="ja-JP" altLang="en-US">
                <a:solidFill>
                  <a:schemeClr val="bg1"/>
                </a:solidFill>
              </a:rPr>
              <a:t>ドラッグしてみたそこのあなた、残念！</a:t>
            </a:r>
            <a:endParaRPr kumimoji="1" lang="en-US" altLang="ja-JP" dirty="0">
              <a:solidFill>
                <a:schemeClr val="bg1"/>
              </a:solidFill>
            </a:endParaRPr>
          </a:p>
          <a:p>
            <a:pPr lvl="2"/>
            <a:r>
              <a:rPr kumimoji="1" lang="ja-JP" altLang="en-US">
                <a:solidFill>
                  <a:schemeClr val="bg1"/>
                </a:solidFill>
              </a:rPr>
              <a:t>そんなことを試す人がいることなど、お見通しさ！</a:t>
            </a:r>
            <a:r>
              <a:rPr kumimoji="1" lang="en-US" altLang="ja-JP" dirty="0">
                <a:solidFill>
                  <a:schemeClr val="bg1"/>
                </a:solidFill>
              </a:rPr>
              <a:t>www</a:t>
            </a:r>
          </a:p>
          <a:p>
            <a:pPr lvl="1"/>
            <a:r>
              <a:rPr kumimoji="1" lang="en-US" altLang="ja-JP" dirty="0"/>
              <a:t> </a:t>
            </a:r>
            <a:r>
              <a:rPr kumimoji="1" lang="ja-JP" altLang="en-US">
                <a:solidFill>
                  <a:schemeClr val="bg1"/>
                </a:solidFill>
              </a:rPr>
              <a:t>作っている側も、自分だったらこういうことするからな</a:t>
            </a:r>
            <a:r>
              <a:rPr kumimoji="1" lang="en-US" altLang="ja-JP" dirty="0">
                <a:solidFill>
                  <a:schemeClr val="bg1"/>
                </a:solidFill>
              </a:rPr>
              <a:t>〜</a:t>
            </a:r>
            <a:r>
              <a:rPr kumimoji="1" lang="ja-JP" altLang="en-US">
                <a:solidFill>
                  <a:schemeClr val="bg1"/>
                </a:solidFill>
              </a:rPr>
              <a:t>と思いながらいろんな対策を練っているのだよ！　はっはっは！</a:t>
            </a:r>
            <a:endParaRPr kumimoji="1" lang="en-US" altLang="ja-JP" dirty="0">
              <a:solidFill>
                <a:schemeClr val="bg1"/>
              </a:solidFill>
            </a:endParaRPr>
          </a:p>
          <a:p>
            <a:pPr lvl="2"/>
            <a:r>
              <a:rPr kumimoji="1" lang="ja-JP" altLang="en-US">
                <a:solidFill>
                  <a:schemeClr val="bg1"/>
                </a:solidFill>
              </a:rPr>
              <a:t>昨今はこれを</a:t>
            </a:r>
            <a:r>
              <a:rPr kumimoji="1" lang="en-US" altLang="ja-JP" dirty="0">
                <a:solidFill>
                  <a:schemeClr val="bg1"/>
                </a:solidFill>
              </a:rPr>
              <a:t>AI</a:t>
            </a:r>
            <a:r>
              <a:rPr kumimoji="1" lang="ja-JP" altLang="en-US">
                <a:solidFill>
                  <a:schemeClr val="bg1"/>
                </a:solidFill>
              </a:rPr>
              <a:t>として定義することもある（情報処理学会）</a:t>
            </a:r>
            <a:endParaRPr kumimoji="1" lang="en-US" altLang="ja-JP" dirty="0">
              <a:solidFill>
                <a:schemeClr val="bg1"/>
              </a:solidFill>
            </a:endParaRPr>
          </a:p>
        </p:txBody>
      </p:sp>
    </p:spTree>
    <p:extLst>
      <p:ext uri="{BB962C8B-B14F-4D97-AF65-F5344CB8AC3E}">
        <p14:creationId xmlns:p14="http://schemas.microsoft.com/office/powerpoint/2010/main" val="4257946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495FCED-A9CC-AEAB-174C-48D63BF42197}"/>
              </a:ext>
            </a:extLst>
          </p:cNvPr>
          <p:cNvPicPr>
            <a:picLocks noChangeAspect="1"/>
          </p:cNvPicPr>
          <p:nvPr/>
        </p:nvPicPr>
        <p:blipFill>
          <a:blip r:embed="rId3"/>
          <a:stretch>
            <a:fillRect/>
          </a:stretch>
        </p:blipFill>
        <p:spPr>
          <a:xfrm>
            <a:off x="2307134" y="40341"/>
            <a:ext cx="13673732" cy="10262347"/>
          </a:xfrm>
          <a:prstGeom prst="rect">
            <a:avLst/>
          </a:prstGeom>
        </p:spPr>
      </p:pic>
    </p:spTree>
    <p:extLst>
      <p:ext uri="{BB962C8B-B14F-4D97-AF65-F5344CB8AC3E}">
        <p14:creationId xmlns:p14="http://schemas.microsoft.com/office/powerpoint/2010/main" val="2111725774"/>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91B2-AED4-D8AF-DDC0-6381A4B62FC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8934A37-CDC8-4C6D-9695-2529AEE5AB65}"/>
              </a:ext>
            </a:extLst>
          </p:cNvPr>
          <p:cNvSpPr>
            <a:spLocks noGrp="1"/>
          </p:cNvSpPr>
          <p:nvPr>
            <p:ph type="title"/>
          </p:nvPr>
        </p:nvSpPr>
        <p:spPr/>
        <p:txBody>
          <a:bodyPr/>
          <a:lstStyle/>
          <a:p>
            <a:r>
              <a:rPr kumimoji="1" lang="en-US" altLang="ja-JP" dirty="0"/>
              <a:t>AI</a:t>
            </a:r>
            <a:r>
              <a:rPr kumimoji="1" lang="ja-JP" altLang="en-US"/>
              <a:t>とは</a:t>
            </a:r>
          </a:p>
        </p:txBody>
      </p:sp>
      <p:sp>
        <p:nvSpPr>
          <p:cNvPr id="3" name="コンテンツ プレースホルダー 2">
            <a:extLst>
              <a:ext uri="{FF2B5EF4-FFF2-40B4-BE49-F238E27FC236}">
                <a16:creationId xmlns:a16="http://schemas.microsoft.com/office/drawing/2014/main" id="{2B883544-3E2F-2F88-B8E5-136D23807280}"/>
              </a:ext>
            </a:extLst>
          </p:cNvPr>
          <p:cNvSpPr>
            <a:spLocks noGrp="1"/>
          </p:cNvSpPr>
          <p:nvPr>
            <p:ph idx="1"/>
          </p:nvPr>
        </p:nvSpPr>
        <p:spPr>
          <a:xfrm>
            <a:off x="838200" y="2068683"/>
            <a:ext cx="16916400" cy="8104017"/>
          </a:xfrm>
        </p:spPr>
        <p:txBody>
          <a:bodyPr>
            <a:normAutofit/>
          </a:bodyPr>
          <a:lstStyle/>
          <a:p>
            <a:r>
              <a:rPr kumimoji="1" lang="ja-JP" altLang="en-US"/>
              <a:t>与えられた入力に対して、尤もらしい出力を出すもの</a:t>
            </a:r>
            <a:endParaRPr kumimoji="1" lang="en-US" altLang="ja-JP" dirty="0"/>
          </a:p>
          <a:p>
            <a:r>
              <a:rPr kumimoji="1" lang="en-US" altLang="ja-JP" dirty="0"/>
              <a:t>AI</a:t>
            </a:r>
            <a:r>
              <a:rPr kumimoji="1" lang="ja-JP" altLang="en-US"/>
              <a:t>の種類</a:t>
            </a:r>
            <a:endParaRPr kumimoji="1" lang="en-US" altLang="ja-JP" dirty="0"/>
          </a:p>
          <a:p>
            <a:pPr lvl="1"/>
            <a:r>
              <a:rPr kumimoji="1" lang="ja-JP" altLang="en-US"/>
              <a:t>ルールベース</a:t>
            </a:r>
            <a:r>
              <a:rPr kumimoji="1" lang="en-US" altLang="ja-JP" dirty="0"/>
              <a:t>AI</a:t>
            </a:r>
            <a:r>
              <a:rPr kumimoji="1" lang="ja-JP" altLang="en-US"/>
              <a:t>／</a:t>
            </a:r>
            <a:r>
              <a:rPr kumimoji="1" lang="ja-JP" altLang="en-US" b="1" u="sng">
                <a:latin typeface="Hiragino Kaku Gothic Pro W6" panose="020B0300000000000000" pitchFamily="34" charset="-128"/>
                <a:ea typeface="Hiragino Kaku Gothic Pro W6" panose="020B0300000000000000" pitchFamily="34" charset="-128"/>
              </a:rPr>
              <a:t>人間が</a:t>
            </a:r>
            <a:r>
              <a:rPr kumimoji="1" lang="ja-JP" altLang="en-US"/>
              <a:t>書いた指示（アルゴリズム）</a:t>
            </a:r>
            <a:br>
              <a:rPr kumimoji="1" lang="en-US" altLang="ja-JP" dirty="0"/>
            </a:br>
            <a:r>
              <a:rPr kumimoji="1" lang="ja-JP" altLang="en-US"/>
              <a:t>の通りに駆動する</a:t>
            </a:r>
            <a:r>
              <a:rPr kumimoji="1" lang="en-US" altLang="ja-JP" dirty="0"/>
              <a:t>AI</a:t>
            </a:r>
            <a:r>
              <a:rPr kumimoji="1" lang="ja-JP" altLang="en-US"/>
              <a:t>。</a:t>
            </a:r>
            <a:r>
              <a:rPr kumimoji="1" lang="en-US" altLang="ja-JP" dirty="0"/>
              <a:t>if – then – else</a:t>
            </a:r>
            <a:r>
              <a:rPr kumimoji="1" lang="ja-JP" altLang="en-US"/>
              <a:t>の</a:t>
            </a:r>
            <a:r>
              <a:rPr kumimoji="1" lang="en-US" altLang="ja-JP" dirty="0"/>
              <a:t>AI</a:t>
            </a:r>
            <a:r>
              <a:rPr kumimoji="1" lang="ja-JP" altLang="en-US"/>
              <a:t>とも。</a:t>
            </a:r>
            <a:endParaRPr kumimoji="1" lang="en-US" altLang="ja-JP" dirty="0"/>
          </a:p>
          <a:p>
            <a:pPr lvl="2"/>
            <a:r>
              <a:rPr kumimoji="1" lang="ja-JP" altLang="en-US"/>
              <a:t>イメージはチャットボットなど</a:t>
            </a:r>
            <a:endParaRPr kumimoji="1" lang="en-US" altLang="ja-JP" dirty="0"/>
          </a:p>
          <a:p>
            <a:pPr lvl="1"/>
            <a:r>
              <a:rPr kumimoji="1" lang="ja-JP" altLang="en-US"/>
              <a:t>機械学習型</a:t>
            </a:r>
            <a:r>
              <a:rPr kumimoji="1" lang="en-US" altLang="ja-JP" dirty="0"/>
              <a:t>AI</a:t>
            </a:r>
            <a:r>
              <a:rPr kumimoji="1" lang="ja-JP" altLang="en-US"/>
              <a:t>／学習データなどを使って、</a:t>
            </a:r>
            <a:r>
              <a:rPr kumimoji="1" lang="ja-JP" altLang="en-US" b="1" u="sng">
                <a:latin typeface="Hiragino Kaku Gothic Pro W6" panose="020B0300000000000000" pitchFamily="34" charset="-128"/>
                <a:ea typeface="Hiragino Kaku Gothic Pro W6" panose="020B0300000000000000" pitchFamily="34" charset="-128"/>
              </a:rPr>
              <a:t>機械が自ら</a:t>
            </a:r>
            <a:br>
              <a:rPr kumimoji="1" lang="en-US" altLang="ja-JP" dirty="0"/>
            </a:br>
            <a:r>
              <a:rPr kumimoji="1" lang="ja-JP" altLang="en-US"/>
              <a:t>学習するする</a:t>
            </a:r>
            <a:r>
              <a:rPr kumimoji="1" lang="en-US" altLang="ja-JP" dirty="0"/>
              <a:t>AI</a:t>
            </a:r>
          </a:p>
          <a:p>
            <a:pPr lvl="2"/>
            <a:r>
              <a:rPr kumimoji="1" lang="ja-JP" altLang="en-US"/>
              <a:t>昨今はこれを</a:t>
            </a:r>
            <a:r>
              <a:rPr kumimoji="1" lang="en-US" altLang="ja-JP" dirty="0"/>
              <a:t>AI</a:t>
            </a:r>
            <a:r>
              <a:rPr kumimoji="1" lang="ja-JP" altLang="en-US"/>
              <a:t>として定義することもある（情報処理学会）</a:t>
            </a:r>
            <a:endParaRPr kumimoji="1" lang="en-US" altLang="ja-JP" dirty="0"/>
          </a:p>
          <a:p>
            <a:r>
              <a:rPr kumimoji="1" lang="ja-JP" altLang="en-US"/>
              <a:t>生成</a:t>
            </a:r>
            <a:r>
              <a:rPr kumimoji="1" lang="en-US" altLang="ja-JP" dirty="0"/>
              <a:t>AI</a:t>
            </a:r>
            <a:r>
              <a:rPr kumimoji="1" lang="ja-JP" altLang="en-US"/>
              <a:t>／テキストなどの入力に対してテキストや</a:t>
            </a:r>
            <a:br>
              <a:rPr kumimoji="1" lang="en-US" altLang="ja-JP" dirty="0"/>
            </a:br>
            <a:r>
              <a:rPr kumimoji="1" lang="ja-JP" altLang="en-US"/>
              <a:t>画像などのメディアでの出力を行う</a:t>
            </a:r>
            <a:r>
              <a:rPr kumimoji="1" lang="en-US" altLang="ja-JP" dirty="0"/>
              <a:t>AI</a:t>
            </a:r>
          </a:p>
        </p:txBody>
      </p:sp>
      <p:pic>
        <p:nvPicPr>
          <p:cNvPr id="4" name="図 3">
            <a:extLst>
              <a:ext uri="{FF2B5EF4-FFF2-40B4-BE49-F238E27FC236}">
                <a16:creationId xmlns:a16="http://schemas.microsoft.com/office/drawing/2014/main" id="{B2B0CE79-2C83-2AAB-327F-5D28AC3E5737}"/>
              </a:ext>
            </a:extLst>
          </p:cNvPr>
          <p:cNvPicPr>
            <a:picLocks noChangeAspect="1"/>
          </p:cNvPicPr>
          <p:nvPr/>
        </p:nvPicPr>
        <p:blipFill>
          <a:blip r:embed="rId2"/>
          <a:stretch>
            <a:fillRect/>
          </a:stretch>
        </p:blipFill>
        <p:spPr>
          <a:xfrm>
            <a:off x="12877800" y="2963845"/>
            <a:ext cx="5122924" cy="6628563"/>
          </a:xfrm>
          <a:prstGeom prst="rect">
            <a:avLst/>
          </a:prstGeom>
          <a:effectLst>
            <a:outerShdw blurRad="50800" dist="38100" dir="2700000" algn="tl" rotWithShape="0">
              <a:prstClr val="black">
                <a:alpha val="40000"/>
              </a:prstClr>
            </a:outerShdw>
          </a:effectLst>
        </p:spPr>
      </p:pic>
      <p:sp>
        <p:nvSpPr>
          <p:cNvPr id="5" name="テキスト ボックス 4">
            <a:extLst>
              <a:ext uri="{FF2B5EF4-FFF2-40B4-BE49-F238E27FC236}">
                <a16:creationId xmlns:a16="http://schemas.microsoft.com/office/drawing/2014/main" id="{2267B77D-E420-9A8E-5755-D54C1EE7F768}"/>
              </a:ext>
            </a:extLst>
          </p:cNvPr>
          <p:cNvSpPr txBox="1"/>
          <p:nvPr/>
        </p:nvSpPr>
        <p:spPr>
          <a:xfrm>
            <a:off x="12810565" y="9678769"/>
            <a:ext cx="5638800" cy="646331"/>
          </a:xfrm>
          <a:prstGeom prst="rect">
            <a:avLst/>
          </a:prstGeom>
          <a:noFill/>
        </p:spPr>
        <p:txBody>
          <a:bodyPr wrap="square" rtlCol="0">
            <a:spAutoFit/>
          </a:bodyPr>
          <a:lstStyle/>
          <a:p>
            <a:pPr algn="ctr"/>
            <a:r>
              <a:rPr kumimoji="1" lang="ja-JP" altLang="en-US">
                <a:latin typeface="Hiragino Kaku Gothic Pro W3" panose="020B0300000000000000" pitchFamily="34" charset="-128"/>
                <a:ea typeface="Hiragino Kaku Gothic Pro W3" panose="020B0300000000000000" pitchFamily="34" charset="-128"/>
              </a:rPr>
              <a:t>ルールベース</a:t>
            </a:r>
            <a:r>
              <a:rPr kumimoji="1" lang="en-US" altLang="ja-JP" dirty="0">
                <a:latin typeface="Hiragino Kaku Gothic Pro W3" panose="020B0300000000000000" pitchFamily="34" charset="-128"/>
                <a:ea typeface="Hiragino Kaku Gothic Pro W3" panose="020B0300000000000000" pitchFamily="34" charset="-128"/>
              </a:rPr>
              <a:t>AI</a:t>
            </a:r>
            <a:r>
              <a:rPr kumimoji="1" lang="ja-JP" altLang="en-US">
                <a:latin typeface="Hiragino Kaku Gothic Pro W3" panose="020B0300000000000000" pitchFamily="34" charset="-128"/>
                <a:ea typeface="Hiragino Kaku Gothic Pro W3" panose="020B0300000000000000" pitchFamily="34" charset="-128"/>
              </a:rPr>
              <a:t>の例</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kumimoji="1" lang="ja-JP" altLang="en-US">
                <a:latin typeface="Hiragino Kaku Gothic Pro W3" panose="020B0300000000000000" pitchFamily="34" charset="-128"/>
                <a:ea typeface="Hiragino Kaku Gothic Pro W3" panose="020B0300000000000000" pitchFamily="34" charset="-128"/>
              </a:rPr>
              <a:t>川崎市のチャットボット</a:t>
            </a:r>
          </a:p>
        </p:txBody>
      </p:sp>
    </p:spTree>
    <p:extLst>
      <p:ext uri="{BB962C8B-B14F-4D97-AF65-F5344CB8AC3E}">
        <p14:creationId xmlns:p14="http://schemas.microsoft.com/office/powerpoint/2010/main" val="398671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D5EE4-2FF6-EB6F-9CC5-621470DAAF17}"/>
              </a:ext>
            </a:extLst>
          </p:cNvPr>
          <p:cNvSpPr>
            <a:spLocks noGrp="1"/>
          </p:cNvSpPr>
          <p:nvPr>
            <p:ph type="title"/>
          </p:nvPr>
        </p:nvSpPr>
        <p:spPr/>
        <p:txBody>
          <a:bodyPr/>
          <a:lstStyle/>
          <a:p>
            <a:r>
              <a:rPr kumimoji="1" lang="ja-JP" altLang="en-US"/>
              <a:t>機械学習</a:t>
            </a:r>
            <a:r>
              <a:rPr kumimoji="1" lang="en-US" altLang="ja-JP" dirty="0"/>
              <a:t>AI</a:t>
            </a:r>
            <a:r>
              <a:rPr kumimoji="1" lang="ja-JP" altLang="en-US"/>
              <a:t>の仕組み</a:t>
            </a:r>
          </a:p>
        </p:txBody>
      </p:sp>
      <p:sp>
        <p:nvSpPr>
          <p:cNvPr id="3" name="コンテンツ プレースホルダー 2">
            <a:extLst>
              <a:ext uri="{FF2B5EF4-FFF2-40B4-BE49-F238E27FC236}">
                <a16:creationId xmlns:a16="http://schemas.microsoft.com/office/drawing/2014/main" id="{3FCAC03F-CC18-F3C7-7A96-2102E521AC9D}"/>
              </a:ext>
            </a:extLst>
          </p:cNvPr>
          <p:cNvSpPr>
            <a:spLocks noGrp="1"/>
          </p:cNvSpPr>
          <p:nvPr>
            <p:ph idx="1"/>
          </p:nvPr>
        </p:nvSpPr>
        <p:spPr/>
        <p:txBody>
          <a:bodyPr/>
          <a:lstStyle/>
          <a:p>
            <a:r>
              <a:rPr kumimoji="1" lang="ja-JP" altLang="en-US"/>
              <a:t>入力に対して、いろいろな計算を施して何かしらの出力を返す</a:t>
            </a:r>
            <a:endParaRPr kumimoji="1" lang="en-US" altLang="ja-JP" dirty="0"/>
          </a:p>
          <a:p>
            <a:r>
              <a:rPr kumimoji="1" lang="ja-JP" altLang="en-US"/>
              <a:t>二つのフェーズ</a:t>
            </a:r>
            <a:endParaRPr kumimoji="1" lang="en-US" altLang="ja-JP" dirty="0"/>
          </a:p>
          <a:p>
            <a:pPr lvl="1"/>
            <a:r>
              <a:rPr kumimoji="1" lang="ja-JP" altLang="en-US"/>
              <a:t>推論フェーズ／入力に対して出力を計算する流れ</a:t>
            </a:r>
            <a:endParaRPr kumimoji="1" lang="en-US" altLang="ja-JP" dirty="0"/>
          </a:p>
          <a:p>
            <a:pPr lvl="1"/>
            <a:r>
              <a:rPr kumimoji="1" lang="ja-JP" altLang="en-US"/>
              <a:t>学習フェーズ／</a:t>
            </a:r>
            <a:r>
              <a:rPr kumimoji="1" lang="en-US" altLang="ja-JP" dirty="0"/>
              <a:t> </a:t>
            </a:r>
            <a:r>
              <a:rPr kumimoji="1" lang="ja-JP" altLang="en-US"/>
              <a:t>求める出力を出せるように、たくさんのデータを与えて</a:t>
            </a:r>
            <a:r>
              <a:rPr kumimoji="1" lang="en-US" altLang="ja-JP" dirty="0"/>
              <a:t>AI</a:t>
            </a:r>
            <a:r>
              <a:rPr kumimoji="1" lang="ja-JP" altLang="en-US"/>
              <a:t>の中の関数をチューニングする流れ</a:t>
            </a:r>
          </a:p>
        </p:txBody>
      </p:sp>
    </p:spTree>
    <p:extLst>
      <p:ext uri="{BB962C8B-B14F-4D97-AF65-F5344CB8AC3E}">
        <p14:creationId xmlns:p14="http://schemas.microsoft.com/office/powerpoint/2010/main" val="1792420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BB5F0-F696-E1EC-A43F-53A6E94D96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1E25781-499D-6F9A-DF13-28E83B35F834}"/>
              </a:ext>
            </a:extLst>
          </p:cNvPr>
          <p:cNvSpPr>
            <a:spLocks noGrp="1"/>
          </p:cNvSpPr>
          <p:nvPr>
            <p:ph type="title"/>
          </p:nvPr>
        </p:nvSpPr>
        <p:spPr/>
        <p:txBody>
          <a:bodyPr/>
          <a:lstStyle/>
          <a:p>
            <a:r>
              <a:rPr kumimoji="1" lang="ja-JP" altLang="en-US"/>
              <a:t>機械学習</a:t>
            </a:r>
            <a:r>
              <a:rPr kumimoji="1" lang="en-US" altLang="ja-JP" dirty="0"/>
              <a:t>AI</a:t>
            </a:r>
            <a:r>
              <a:rPr kumimoji="1" lang="ja-JP" altLang="en-US"/>
              <a:t>の仕組み（生成</a:t>
            </a:r>
            <a:r>
              <a:rPr kumimoji="1" lang="en-US" altLang="ja-JP" dirty="0"/>
              <a:t>AI</a:t>
            </a:r>
            <a:r>
              <a:rPr kumimoji="1" lang="ja-JP" altLang="en-US"/>
              <a:t>）</a:t>
            </a:r>
          </a:p>
        </p:txBody>
      </p:sp>
      <p:sp>
        <p:nvSpPr>
          <p:cNvPr id="3" name="コンテンツ プレースホルダー 2">
            <a:extLst>
              <a:ext uri="{FF2B5EF4-FFF2-40B4-BE49-F238E27FC236}">
                <a16:creationId xmlns:a16="http://schemas.microsoft.com/office/drawing/2014/main" id="{151B4F44-C293-88D6-4629-FEAA724B6563}"/>
              </a:ext>
            </a:extLst>
          </p:cNvPr>
          <p:cNvSpPr>
            <a:spLocks noGrp="1"/>
          </p:cNvSpPr>
          <p:nvPr>
            <p:ph idx="1"/>
          </p:nvPr>
        </p:nvSpPr>
        <p:spPr/>
        <p:txBody>
          <a:bodyPr/>
          <a:lstStyle/>
          <a:p>
            <a:r>
              <a:rPr kumimoji="1" lang="ja-JP" altLang="en-US"/>
              <a:t>入力されたデータを変換し入力として与える</a:t>
            </a:r>
            <a:endParaRPr kumimoji="1" lang="en-US" altLang="ja-JP" dirty="0"/>
          </a:p>
        </p:txBody>
      </p:sp>
      <p:sp>
        <p:nvSpPr>
          <p:cNvPr id="4" name="テキスト ボックス 3">
            <a:extLst>
              <a:ext uri="{FF2B5EF4-FFF2-40B4-BE49-F238E27FC236}">
                <a16:creationId xmlns:a16="http://schemas.microsoft.com/office/drawing/2014/main" id="{6F65D502-7764-6F5C-0EEA-14C53C71FEE1}"/>
              </a:ext>
            </a:extLst>
          </p:cNvPr>
          <p:cNvSpPr txBox="1"/>
          <p:nvPr/>
        </p:nvSpPr>
        <p:spPr>
          <a:xfrm>
            <a:off x="283534" y="8726118"/>
            <a:ext cx="3086100"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入力されるデータ</a:t>
            </a:r>
          </a:p>
        </p:txBody>
      </p:sp>
      <p:sp>
        <p:nvSpPr>
          <p:cNvPr id="5" name="右矢印 4">
            <a:extLst>
              <a:ext uri="{FF2B5EF4-FFF2-40B4-BE49-F238E27FC236}">
                <a16:creationId xmlns:a16="http://schemas.microsoft.com/office/drawing/2014/main" id="{B88F67D7-5312-EC45-F769-71CE9B5613A3}"/>
              </a:ext>
            </a:extLst>
          </p:cNvPr>
          <p:cNvSpPr/>
          <p:nvPr/>
        </p:nvSpPr>
        <p:spPr>
          <a:xfrm>
            <a:off x="3799948" y="6567332"/>
            <a:ext cx="1828806" cy="1091208"/>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descr="リストのイラスト">
            <a:extLst>
              <a:ext uri="{FF2B5EF4-FFF2-40B4-BE49-F238E27FC236}">
                <a16:creationId xmlns:a16="http://schemas.microsoft.com/office/drawing/2014/main" id="{890DC753-28E8-2429-B3D6-6BF71A9BC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73" y="5491019"/>
            <a:ext cx="3051490" cy="30514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0A88EB02-4F12-E6E4-1008-80CFA5E59AAA}"/>
              </a:ext>
            </a:extLst>
          </p:cNvPr>
          <p:cNvSpPr txBox="1"/>
          <p:nvPr/>
        </p:nvSpPr>
        <p:spPr>
          <a:xfrm>
            <a:off x="3415060" y="8556842"/>
            <a:ext cx="2413530"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機械が読める</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データに変換</a:t>
            </a:r>
          </a:p>
        </p:txBody>
      </p:sp>
      <p:sp>
        <p:nvSpPr>
          <p:cNvPr id="9" name="円/楕円 8">
            <a:extLst>
              <a:ext uri="{FF2B5EF4-FFF2-40B4-BE49-F238E27FC236}">
                <a16:creationId xmlns:a16="http://schemas.microsoft.com/office/drawing/2014/main" id="{2E395393-8FFB-2B77-0629-68CE0CB7FCAE}"/>
              </a:ext>
            </a:extLst>
          </p:cNvPr>
          <p:cNvSpPr/>
          <p:nvPr/>
        </p:nvSpPr>
        <p:spPr>
          <a:xfrm>
            <a:off x="6109605" y="589602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BC3760FB-AE44-E62C-7272-6F864157DF0F}"/>
              </a:ext>
            </a:extLst>
          </p:cNvPr>
          <p:cNvSpPr/>
          <p:nvPr/>
        </p:nvSpPr>
        <p:spPr>
          <a:xfrm>
            <a:off x="6109605" y="6361689"/>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B6D3DBE7-7A60-38CE-59CB-A67B5B776381}"/>
              </a:ext>
            </a:extLst>
          </p:cNvPr>
          <p:cNvSpPr/>
          <p:nvPr/>
        </p:nvSpPr>
        <p:spPr>
          <a:xfrm>
            <a:off x="6105372" y="724361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FB1975EF-C2FE-4388-FBFE-12EBB9BE1B9F}"/>
              </a:ext>
            </a:extLst>
          </p:cNvPr>
          <p:cNvCxnSpPr>
            <a:cxnSpLocks/>
            <a:stCxn id="10" idx="4"/>
            <a:endCxn id="11" idx="0"/>
          </p:cNvCxnSpPr>
          <p:nvPr/>
        </p:nvCxnSpPr>
        <p:spPr>
          <a:xfrm flipH="1">
            <a:off x="6295872" y="6742689"/>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69" name="角丸四角形 68">
            <a:extLst>
              <a:ext uri="{FF2B5EF4-FFF2-40B4-BE49-F238E27FC236}">
                <a16:creationId xmlns:a16="http://schemas.microsoft.com/office/drawing/2014/main" id="{DAAD646B-CF5F-72F5-6A37-D7A88AD04A0F}"/>
              </a:ext>
            </a:extLst>
          </p:cNvPr>
          <p:cNvSpPr/>
          <p:nvPr/>
        </p:nvSpPr>
        <p:spPr>
          <a:xfrm>
            <a:off x="6012244" y="5815043"/>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A929F8FA-4849-E456-E0A4-2DF7F7EAD9DE}"/>
              </a:ext>
            </a:extLst>
          </p:cNvPr>
          <p:cNvSpPr txBox="1"/>
          <p:nvPr/>
        </p:nvSpPr>
        <p:spPr>
          <a:xfrm>
            <a:off x="5594693" y="7905661"/>
            <a:ext cx="1315583" cy="461665"/>
          </a:xfrm>
          <a:prstGeom prst="rect">
            <a:avLst/>
          </a:prstGeom>
          <a:noFill/>
        </p:spPr>
        <p:txBody>
          <a:bodyPr wrap="square" rtlCol="0">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入力値</a:t>
            </a:r>
          </a:p>
        </p:txBody>
      </p:sp>
    </p:spTree>
    <p:extLst>
      <p:ext uri="{BB962C8B-B14F-4D97-AF65-F5344CB8AC3E}">
        <p14:creationId xmlns:p14="http://schemas.microsoft.com/office/powerpoint/2010/main" val="149795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CDFFB-8B69-2EF7-5109-3D1A03AD994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61FEAF3-35B6-F3A1-998C-14E47A1F213C}"/>
              </a:ext>
            </a:extLst>
          </p:cNvPr>
          <p:cNvSpPr>
            <a:spLocks noGrp="1"/>
          </p:cNvSpPr>
          <p:nvPr>
            <p:ph type="title"/>
          </p:nvPr>
        </p:nvSpPr>
        <p:spPr/>
        <p:txBody>
          <a:bodyPr/>
          <a:lstStyle/>
          <a:p>
            <a:r>
              <a:rPr kumimoji="1" lang="ja-JP" altLang="en-US"/>
              <a:t>機械学習</a:t>
            </a:r>
            <a:r>
              <a:rPr kumimoji="1" lang="en-US" altLang="ja-JP" dirty="0"/>
              <a:t>AI</a:t>
            </a:r>
            <a:r>
              <a:rPr kumimoji="1" lang="ja-JP" altLang="en-US"/>
              <a:t>の仕組み（生成</a:t>
            </a:r>
            <a:r>
              <a:rPr kumimoji="1" lang="en-US" altLang="ja-JP" dirty="0"/>
              <a:t>AI</a:t>
            </a:r>
            <a:r>
              <a:rPr kumimoji="1" lang="ja-JP" altLang="en-US"/>
              <a:t>）</a:t>
            </a:r>
          </a:p>
        </p:txBody>
      </p:sp>
      <p:sp>
        <p:nvSpPr>
          <p:cNvPr id="3" name="コンテンツ プレースホルダー 2">
            <a:extLst>
              <a:ext uri="{FF2B5EF4-FFF2-40B4-BE49-F238E27FC236}">
                <a16:creationId xmlns:a16="http://schemas.microsoft.com/office/drawing/2014/main" id="{6A79CAC5-2D92-A021-747B-5E8303CC24A5}"/>
              </a:ext>
            </a:extLst>
          </p:cNvPr>
          <p:cNvSpPr>
            <a:spLocks noGrp="1"/>
          </p:cNvSpPr>
          <p:nvPr>
            <p:ph idx="1"/>
          </p:nvPr>
        </p:nvSpPr>
        <p:spPr/>
        <p:txBody>
          <a:bodyPr/>
          <a:lstStyle/>
          <a:p>
            <a:r>
              <a:rPr kumimoji="1" lang="ja-JP" altLang="en-US"/>
              <a:t>入力されたデータを変換し入力として与える</a:t>
            </a:r>
            <a:endParaRPr kumimoji="1" lang="en-US" altLang="ja-JP" dirty="0"/>
          </a:p>
          <a:p>
            <a:r>
              <a:rPr kumimoji="1" lang="ja-JP" altLang="en-US"/>
              <a:t>入力をもとに計算し、その結果を出力</a:t>
            </a:r>
            <a:endParaRPr kumimoji="1" lang="en-US" altLang="ja-JP" dirty="0"/>
          </a:p>
        </p:txBody>
      </p:sp>
      <p:sp>
        <p:nvSpPr>
          <p:cNvPr id="4" name="テキスト ボックス 3">
            <a:extLst>
              <a:ext uri="{FF2B5EF4-FFF2-40B4-BE49-F238E27FC236}">
                <a16:creationId xmlns:a16="http://schemas.microsoft.com/office/drawing/2014/main" id="{C70DA91A-0AFC-A0F1-D070-ED02E315BC38}"/>
              </a:ext>
            </a:extLst>
          </p:cNvPr>
          <p:cNvSpPr txBox="1"/>
          <p:nvPr/>
        </p:nvSpPr>
        <p:spPr>
          <a:xfrm>
            <a:off x="283534" y="8726118"/>
            <a:ext cx="3086100"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入力されるデータ</a:t>
            </a:r>
          </a:p>
        </p:txBody>
      </p:sp>
      <p:sp>
        <p:nvSpPr>
          <p:cNvPr id="5" name="右矢印 4">
            <a:extLst>
              <a:ext uri="{FF2B5EF4-FFF2-40B4-BE49-F238E27FC236}">
                <a16:creationId xmlns:a16="http://schemas.microsoft.com/office/drawing/2014/main" id="{4F34E1C0-67A2-AC8A-4AE8-AABB51462C0E}"/>
              </a:ext>
            </a:extLst>
          </p:cNvPr>
          <p:cNvSpPr/>
          <p:nvPr/>
        </p:nvSpPr>
        <p:spPr>
          <a:xfrm>
            <a:off x="3799948" y="6567332"/>
            <a:ext cx="1828806" cy="1091208"/>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descr="リストのイラスト">
            <a:extLst>
              <a:ext uri="{FF2B5EF4-FFF2-40B4-BE49-F238E27FC236}">
                <a16:creationId xmlns:a16="http://schemas.microsoft.com/office/drawing/2014/main" id="{541315B7-55C7-E1BB-F33E-E6982CD08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73" y="5491019"/>
            <a:ext cx="3051490" cy="30514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0A4CF95-1685-524A-A426-FF5FBB54D279}"/>
              </a:ext>
            </a:extLst>
          </p:cNvPr>
          <p:cNvSpPr txBox="1"/>
          <p:nvPr/>
        </p:nvSpPr>
        <p:spPr>
          <a:xfrm>
            <a:off x="3415060" y="8556842"/>
            <a:ext cx="2413530"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機械が読める</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データに変換</a:t>
            </a:r>
          </a:p>
        </p:txBody>
      </p:sp>
      <p:grpSp>
        <p:nvGrpSpPr>
          <p:cNvPr id="8" name="グループ化 7">
            <a:extLst>
              <a:ext uri="{FF2B5EF4-FFF2-40B4-BE49-F238E27FC236}">
                <a16:creationId xmlns:a16="http://schemas.microsoft.com/office/drawing/2014/main" id="{216A2CC7-DD5A-750D-1C71-04FDDD29CC43}"/>
              </a:ext>
            </a:extLst>
          </p:cNvPr>
          <p:cNvGrpSpPr/>
          <p:nvPr/>
        </p:nvGrpSpPr>
        <p:grpSpPr>
          <a:xfrm>
            <a:off x="6105372" y="5434043"/>
            <a:ext cx="6142566" cy="2852731"/>
            <a:chOff x="6629400" y="6015481"/>
            <a:chExt cx="6142566" cy="2852731"/>
          </a:xfrm>
        </p:grpSpPr>
        <p:sp>
          <p:nvSpPr>
            <p:cNvPr id="9" name="円/楕円 8">
              <a:extLst>
                <a:ext uri="{FF2B5EF4-FFF2-40B4-BE49-F238E27FC236}">
                  <a16:creationId xmlns:a16="http://schemas.microsoft.com/office/drawing/2014/main" id="{C7F6D0F4-D970-07A1-41C9-294B0B8DDBB6}"/>
                </a:ext>
              </a:extLst>
            </p:cNvPr>
            <p:cNvSpPr/>
            <p:nvPr/>
          </p:nvSpPr>
          <p:spPr>
            <a:xfrm>
              <a:off x="6633633" y="6477460"/>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9745F227-A762-486C-AEA8-2F9D97AE32D5}"/>
                </a:ext>
              </a:extLst>
            </p:cNvPr>
            <p:cNvSpPr/>
            <p:nvPr/>
          </p:nvSpPr>
          <p:spPr>
            <a:xfrm>
              <a:off x="6633633" y="694312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83F06E90-C8E4-AAD6-D91D-FB9C7F470CC2}"/>
                </a:ext>
              </a:extLst>
            </p:cNvPr>
            <p:cNvSpPr/>
            <p:nvPr/>
          </p:nvSpPr>
          <p:spPr>
            <a:xfrm>
              <a:off x="6629400" y="782505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A90A2923-5A52-601E-9C9C-6D02BC0A160D}"/>
                </a:ext>
              </a:extLst>
            </p:cNvPr>
            <p:cNvSpPr/>
            <p:nvPr/>
          </p:nvSpPr>
          <p:spPr>
            <a:xfrm>
              <a:off x="7878233"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7FB8C816-C66C-B1D9-6F11-988012F81570}"/>
                </a:ext>
              </a:extLst>
            </p:cNvPr>
            <p:cNvSpPr/>
            <p:nvPr/>
          </p:nvSpPr>
          <p:spPr>
            <a:xfrm>
              <a:off x="7878233"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D72D8C0F-5FCE-DFDE-AB00-C17DA32D840B}"/>
                </a:ext>
              </a:extLst>
            </p:cNvPr>
            <p:cNvSpPr/>
            <p:nvPr/>
          </p:nvSpPr>
          <p:spPr>
            <a:xfrm>
              <a:off x="7878233"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95878213-754E-93DD-1B1F-BA9F07CA701E}"/>
                </a:ext>
              </a:extLst>
            </p:cNvPr>
            <p:cNvSpPr/>
            <p:nvPr/>
          </p:nvSpPr>
          <p:spPr>
            <a:xfrm>
              <a:off x="7878233"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B03C8D23-5875-338A-885D-69D508828E05}"/>
                </a:ext>
              </a:extLst>
            </p:cNvPr>
            <p:cNvSpPr/>
            <p:nvPr/>
          </p:nvSpPr>
          <p:spPr>
            <a:xfrm>
              <a:off x="7874000"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03AED501-5439-A737-E1D7-34F61609A783}"/>
                </a:ext>
              </a:extLst>
            </p:cNvPr>
            <p:cNvCxnSpPr>
              <a:cxnSpLocks/>
              <a:stCxn id="9" idx="6"/>
              <a:endCxn id="12" idx="2"/>
            </p:cNvCxnSpPr>
            <p:nvPr/>
          </p:nvCxnSpPr>
          <p:spPr>
            <a:xfrm flipV="1">
              <a:off x="7014633" y="6205981"/>
              <a:ext cx="863600" cy="4619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22A3D33-8197-9236-FC05-FAC49B1F563E}"/>
                </a:ext>
              </a:extLst>
            </p:cNvPr>
            <p:cNvCxnSpPr>
              <a:cxnSpLocks/>
              <a:stCxn id="9" idx="6"/>
              <a:endCxn id="13" idx="2"/>
            </p:cNvCxnSpPr>
            <p:nvPr/>
          </p:nvCxnSpPr>
          <p:spPr>
            <a:xfrm>
              <a:off x="7014633" y="6667960"/>
              <a:ext cx="863600" cy="272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51A2F7F-4D39-8C33-C458-CD00CCBBDC30}"/>
                </a:ext>
              </a:extLst>
            </p:cNvPr>
            <p:cNvCxnSpPr>
              <a:cxnSpLocks/>
              <a:stCxn id="9" idx="6"/>
              <a:endCxn id="14" idx="2"/>
            </p:cNvCxnSpPr>
            <p:nvPr/>
          </p:nvCxnSpPr>
          <p:spPr>
            <a:xfrm>
              <a:off x="7014633" y="6667960"/>
              <a:ext cx="863600" cy="5165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7224CD6-521A-9403-B1A4-0730FDCD5143}"/>
                </a:ext>
              </a:extLst>
            </p:cNvPr>
            <p:cNvCxnSpPr>
              <a:cxnSpLocks/>
              <a:stCxn id="9" idx="6"/>
              <a:endCxn id="15" idx="2"/>
            </p:cNvCxnSpPr>
            <p:nvPr/>
          </p:nvCxnSpPr>
          <p:spPr>
            <a:xfrm>
              <a:off x="7014633" y="6667960"/>
              <a:ext cx="863600" cy="966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2ED53A3-503F-FF64-D55E-3050C950A528}"/>
                </a:ext>
              </a:extLst>
            </p:cNvPr>
            <p:cNvCxnSpPr>
              <a:cxnSpLocks/>
              <a:stCxn id="9" idx="6"/>
              <a:endCxn id="16" idx="2"/>
            </p:cNvCxnSpPr>
            <p:nvPr/>
          </p:nvCxnSpPr>
          <p:spPr>
            <a:xfrm>
              <a:off x="7014633" y="6667960"/>
              <a:ext cx="859367" cy="20097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A67E84F-CF0B-3C7C-E12A-84B17199DAEE}"/>
                </a:ext>
              </a:extLst>
            </p:cNvPr>
            <p:cNvCxnSpPr>
              <a:cxnSpLocks/>
              <a:stCxn id="11" idx="6"/>
              <a:endCxn id="16" idx="2"/>
            </p:cNvCxnSpPr>
            <p:nvPr/>
          </p:nvCxnSpPr>
          <p:spPr>
            <a:xfrm>
              <a:off x="7010400" y="8015555"/>
              <a:ext cx="863600" cy="662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0D00D32-B5C8-8D5E-65F6-068B25D1D53C}"/>
                </a:ext>
              </a:extLst>
            </p:cNvPr>
            <p:cNvCxnSpPr>
              <a:cxnSpLocks/>
              <a:stCxn id="11" idx="6"/>
              <a:endCxn id="12" idx="2"/>
            </p:cNvCxnSpPr>
            <p:nvPr/>
          </p:nvCxnSpPr>
          <p:spPr>
            <a:xfrm flipV="1">
              <a:off x="7010400" y="6205981"/>
              <a:ext cx="867833" cy="18095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2A00B-15A4-8482-F817-5F629CD770A1}"/>
                </a:ext>
              </a:extLst>
            </p:cNvPr>
            <p:cNvCxnSpPr>
              <a:cxnSpLocks/>
              <a:stCxn id="10" idx="6"/>
              <a:endCxn id="12" idx="2"/>
            </p:cNvCxnSpPr>
            <p:nvPr/>
          </p:nvCxnSpPr>
          <p:spPr>
            <a:xfrm flipV="1">
              <a:off x="7014633" y="6205981"/>
              <a:ext cx="863600" cy="9276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円/楕円 24">
              <a:extLst>
                <a:ext uri="{FF2B5EF4-FFF2-40B4-BE49-F238E27FC236}">
                  <a16:creationId xmlns:a16="http://schemas.microsoft.com/office/drawing/2014/main" id="{A7377EF3-0FD1-7060-AE2B-013CF714E275}"/>
                </a:ext>
              </a:extLst>
            </p:cNvPr>
            <p:cNvSpPr/>
            <p:nvPr/>
          </p:nvSpPr>
          <p:spPr>
            <a:xfrm>
              <a:off x="11000317" y="622134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20C32A46-4DD2-2104-4EA7-988D2B83605C}"/>
                </a:ext>
              </a:extLst>
            </p:cNvPr>
            <p:cNvSpPr/>
            <p:nvPr/>
          </p:nvSpPr>
          <p:spPr>
            <a:xfrm>
              <a:off x="11004550" y="6744494"/>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7C3269E4-F45D-4F0A-40F2-89FF681294C1}"/>
                </a:ext>
              </a:extLst>
            </p:cNvPr>
            <p:cNvSpPr/>
            <p:nvPr/>
          </p:nvSpPr>
          <p:spPr>
            <a:xfrm>
              <a:off x="11013017" y="726764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984CC8A2-F926-5DD2-A3B9-CE7C7DB6CFC4}"/>
                </a:ext>
              </a:extLst>
            </p:cNvPr>
            <p:cNvSpPr/>
            <p:nvPr/>
          </p:nvSpPr>
          <p:spPr>
            <a:xfrm>
              <a:off x="11008785" y="796563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492CC57-42B0-BA63-DCB7-9AC55CA05D8A}"/>
                </a:ext>
              </a:extLst>
            </p:cNvPr>
            <p:cNvCxnSpPr>
              <a:cxnSpLocks/>
              <a:stCxn id="45" idx="6"/>
              <a:endCxn id="25" idx="2"/>
            </p:cNvCxnSpPr>
            <p:nvPr/>
          </p:nvCxnSpPr>
          <p:spPr>
            <a:xfrm>
              <a:off x="10174816" y="6205981"/>
              <a:ext cx="825501" cy="205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7052BEE-E042-1DE4-8EA5-A5C78C665BBB}"/>
                </a:ext>
              </a:extLst>
            </p:cNvPr>
            <p:cNvCxnSpPr>
              <a:cxnSpLocks/>
              <a:stCxn id="49" idx="6"/>
              <a:endCxn id="28" idx="2"/>
            </p:cNvCxnSpPr>
            <p:nvPr/>
          </p:nvCxnSpPr>
          <p:spPr>
            <a:xfrm flipV="1">
              <a:off x="10183284" y="8156133"/>
              <a:ext cx="825501" cy="5215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754B3FC8-0DC7-08A8-5226-8DD87C36E5BB}"/>
                </a:ext>
              </a:extLst>
            </p:cNvPr>
            <p:cNvCxnSpPr>
              <a:cxnSpLocks/>
              <a:stCxn id="49" idx="6"/>
              <a:endCxn id="27" idx="2"/>
            </p:cNvCxnSpPr>
            <p:nvPr/>
          </p:nvCxnSpPr>
          <p:spPr>
            <a:xfrm flipV="1">
              <a:off x="10183284" y="7458145"/>
              <a:ext cx="829733" cy="1219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3F82879-1F95-B1A6-FEE7-B4FD1FB02334}"/>
                </a:ext>
              </a:extLst>
            </p:cNvPr>
            <p:cNvCxnSpPr>
              <a:cxnSpLocks/>
              <a:stCxn id="49" idx="6"/>
              <a:endCxn id="25" idx="2"/>
            </p:cNvCxnSpPr>
            <p:nvPr/>
          </p:nvCxnSpPr>
          <p:spPr>
            <a:xfrm flipV="1">
              <a:off x="10183284" y="6411843"/>
              <a:ext cx="817033" cy="22658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B0CDD9F-F6E3-68D3-DFAE-920791793311}"/>
                </a:ext>
              </a:extLst>
            </p:cNvPr>
            <p:cNvCxnSpPr>
              <a:cxnSpLocks/>
              <a:stCxn id="45" idx="6"/>
              <a:endCxn id="26" idx="2"/>
            </p:cNvCxnSpPr>
            <p:nvPr/>
          </p:nvCxnSpPr>
          <p:spPr>
            <a:xfrm>
              <a:off x="10174816" y="6205981"/>
              <a:ext cx="829734" cy="729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069BA74-AEBA-4B40-D3A0-96B2CF2DBCAC}"/>
                </a:ext>
              </a:extLst>
            </p:cNvPr>
            <p:cNvCxnSpPr>
              <a:cxnSpLocks/>
              <a:stCxn id="45" idx="6"/>
              <a:endCxn id="28" idx="2"/>
            </p:cNvCxnSpPr>
            <p:nvPr/>
          </p:nvCxnSpPr>
          <p:spPr>
            <a:xfrm>
              <a:off x="10174816" y="6205981"/>
              <a:ext cx="833969" cy="1950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円/楕円 34">
              <a:extLst>
                <a:ext uri="{FF2B5EF4-FFF2-40B4-BE49-F238E27FC236}">
                  <a16:creationId xmlns:a16="http://schemas.microsoft.com/office/drawing/2014/main" id="{02E135BD-2B4E-D292-85D7-1684D382CEBF}"/>
                </a:ext>
              </a:extLst>
            </p:cNvPr>
            <p:cNvSpPr/>
            <p:nvPr/>
          </p:nvSpPr>
          <p:spPr>
            <a:xfrm>
              <a:off x="8842375"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6C9DB6F1-E18A-4597-1DA5-6596B54F3627}"/>
                </a:ext>
              </a:extLst>
            </p:cNvPr>
            <p:cNvSpPr/>
            <p:nvPr/>
          </p:nvSpPr>
          <p:spPr>
            <a:xfrm>
              <a:off x="8842375"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ADFE1762-F02E-07D4-A979-D026A5300641}"/>
                </a:ext>
              </a:extLst>
            </p:cNvPr>
            <p:cNvSpPr/>
            <p:nvPr/>
          </p:nvSpPr>
          <p:spPr>
            <a:xfrm>
              <a:off x="8842375"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40015062-B9E7-019E-B90E-A9EEC45B7C7B}"/>
                </a:ext>
              </a:extLst>
            </p:cNvPr>
            <p:cNvSpPr/>
            <p:nvPr/>
          </p:nvSpPr>
          <p:spPr>
            <a:xfrm>
              <a:off x="8842375"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42086D96-E6EE-B653-21CD-5F95EAE4EF4E}"/>
                </a:ext>
              </a:extLst>
            </p:cNvPr>
            <p:cNvSpPr/>
            <p:nvPr/>
          </p:nvSpPr>
          <p:spPr>
            <a:xfrm>
              <a:off x="8838142"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EA1EDF4A-B725-B439-3247-352A7126F626}"/>
                </a:ext>
              </a:extLst>
            </p:cNvPr>
            <p:cNvCxnSpPr>
              <a:cxnSpLocks/>
              <a:stCxn id="12" idx="6"/>
              <a:endCxn id="35" idx="2"/>
            </p:cNvCxnSpPr>
            <p:nvPr/>
          </p:nvCxnSpPr>
          <p:spPr>
            <a:xfrm>
              <a:off x="8259233" y="6205981"/>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3A680BF-2752-13C5-B7C8-25C11260F96C}"/>
                </a:ext>
              </a:extLst>
            </p:cNvPr>
            <p:cNvCxnSpPr>
              <a:cxnSpLocks/>
              <a:stCxn id="13" idx="6"/>
              <a:endCxn id="36" idx="2"/>
            </p:cNvCxnSpPr>
            <p:nvPr/>
          </p:nvCxnSpPr>
          <p:spPr>
            <a:xfrm>
              <a:off x="8259233" y="6695237"/>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C37B2CB-4CF4-F0D3-9D0D-F9F95DED7D40}"/>
                </a:ext>
              </a:extLst>
            </p:cNvPr>
            <p:cNvCxnSpPr>
              <a:cxnSpLocks/>
              <a:stCxn id="14" idx="6"/>
              <a:endCxn id="37" idx="2"/>
            </p:cNvCxnSpPr>
            <p:nvPr/>
          </p:nvCxnSpPr>
          <p:spPr>
            <a:xfrm>
              <a:off x="8259233" y="7184493"/>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45F77588-55A4-2B41-AE63-8E2BBF516653}"/>
                </a:ext>
              </a:extLst>
            </p:cNvPr>
            <p:cNvCxnSpPr>
              <a:cxnSpLocks/>
              <a:stCxn id="15" idx="6"/>
              <a:endCxn id="38" idx="2"/>
            </p:cNvCxnSpPr>
            <p:nvPr/>
          </p:nvCxnSpPr>
          <p:spPr>
            <a:xfrm>
              <a:off x="8259233" y="7634557"/>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BE86B16-F4F1-23AD-44A1-26E1ECB6C096}"/>
                </a:ext>
              </a:extLst>
            </p:cNvPr>
            <p:cNvCxnSpPr>
              <a:cxnSpLocks/>
              <a:stCxn id="16" idx="6"/>
              <a:endCxn id="39" idx="2"/>
            </p:cNvCxnSpPr>
            <p:nvPr/>
          </p:nvCxnSpPr>
          <p:spPr>
            <a:xfrm>
              <a:off x="8255000" y="8677712"/>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円/楕円 44">
              <a:extLst>
                <a:ext uri="{FF2B5EF4-FFF2-40B4-BE49-F238E27FC236}">
                  <a16:creationId xmlns:a16="http://schemas.microsoft.com/office/drawing/2014/main" id="{361CD18B-B027-2873-E8B7-6A329BCCCD9D}"/>
                </a:ext>
              </a:extLst>
            </p:cNvPr>
            <p:cNvSpPr/>
            <p:nvPr/>
          </p:nvSpPr>
          <p:spPr>
            <a:xfrm>
              <a:off x="9793816"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6EF2DB37-1014-7CC5-C12E-61FC37D705B4}"/>
                </a:ext>
              </a:extLst>
            </p:cNvPr>
            <p:cNvSpPr/>
            <p:nvPr/>
          </p:nvSpPr>
          <p:spPr>
            <a:xfrm>
              <a:off x="9793816"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79C8B0C3-27EF-DB6D-7636-A2AA194EC9DE}"/>
                </a:ext>
              </a:extLst>
            </p:cNvPr>
            <p:cNvSpPr/>
            <p:nvPr/>
          </p:nvSpPr>
          <p:spPr>
            <a:xfrm>
              <a:off x="9793816"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6AE53CB5-3789-25F6-371A-F7BA3B9A54C5}"/>
                </a:ext>
              </a:extLst>
            </p:cNvPr>
            <p:cNvSpPr/>
            <p:nvPr/>
          </p:nvSpPr>
          <p:spPr>
            <a:xfrm>
              <a:off x="9793816"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AA197B4E-7DC7-4D84-0A01-4BCDFB214A49}"/>
                </a:ext>
              </a:extLst>
            </p:cNvPr>
            <p:cNvSpPr/>
            <p:nvPr/>
          </p:nvSpPr>
          <p:spPr>
            <a:xfrm>
              <a:off x="9802284"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BF324AB0-B991-9310-8FAC-E590C747BFE4}"/>
                </a:ext>
              </a:extLst>
            </p:cNvPr>
            <p:cNvCxnSpPr>
              <a:cxnSpLocks/>
              <a:stCxn id="35" idx="6"/>
              <a:endCxn id="45" idx="2"/>
            </p:cNvCxnSpPr>
            <p:nvPr/>
          </p:nvCxnSpPr>
          <p:spPr>
            <a:xfrm>
              <a:off x="9223375" y="6205981"/>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980DD99A-7DF1-A3C3-5252-BFD0AA765BBE}"/>
                </a:ext>
              </a:extLst>
            </p:cNvPr>
            <p:cNvCxnSpPr>
              <a:cxnSpLocks/>
              <a:stCxn id="36" idx="6"/>
              <a:endCxn id="46" idx="2"/>
            </p:cNvCxnSpPr>
            <p:nvPr/>
          </p:nvCxnSpPr>
          <p:spPr>
            <a:xfrm>
              <a:off x="9223375" y="6695237"/>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9B053A8F-2EC9-C829-6D30-0E8963030A3E}"/>
                </a:ext>
              </a:extLst>
            </p:cNvPr>
            <p:cNvCxnSpPr>
              <a:cxnSpLocks/>
              <a:stCxn id="37" idx="6"/>
              <a:endCxn id="47" idx="2"/>
            </p:cNvCxnSpPr>
            <p:nvPr/>
          </p:nvCxnSpPr>
          <p:spPr>
            <a:xfrm>
              <a:off x="9223375" y="7184493"/>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856549F1-4623-C601-C9A2-07725614E386}"/>
                </a:ext>
              </a:extLst>
            </p:cNvPr>
            <p:cNvCxnSpPr>
              <a:cxnSpLocks/>
              <a:stCxn id="38" idx="6"/>
              <a:endCxn id="48" idx="2"/>
            </p:cNvCxnSpPr>
            <p:nvPr/>
          </p:nvCxnSpPr>
          <p:spPr>
            <a:xfrm>
              <a:off x="9223375" y="7634557"/>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CE96568F-C043-A46D-58B2-BC5FCF2E33E0}"/>
                </a:ext>
              </a:extLst>
            </p:cNvPr>
            <p:cNvCxnSpPr>
              <a:cxnSpLocks/>
              <a:stCxn id="39" idx="6"/>
              <a:endCxn id="49" idx="2"/>
            </p:cNvCxnSpPr>
            <p:nvPr/>
          </p:nvCxnSpPr>
          <p:spPr>
            <a:xfrm>
              <a:off x="9219142" y="8677712"/>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627374B-18CC-A9A9-41E4-7E8930D2BE9E}"/>
                </a:ext>
              </a:extLst>
            </p:cNvPr>
            <p:cNvCxnSpPr>
              <a:cxnSpLocks/>
              <a:stCxn id="10" idx="6"/>
              <a:endCxn id="15" idx="2"/>
            </p:cNvCxnSpPr>
            <p:nvPr/>
          </p:nvCxnSpPr>
          <p:spPr>
            <a:xfrm>
              <a:off x="7014633" y="7133627"/>
              <a:ext cx="863600" cy="500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4528F25E-910C-82C7-7554-460DE137CFA6}"/>
                </a:ext>
              </a:extLst>
            </p:cNvPr>
            <p:cNvCxnSpPr>
              <a:cxnSpLocks/>
              <a:stCxn id="10" idx="6"/>
              <a:endCxn id="16" idx="2"/>
            </p:cNvCxnSpPr>
            <p:nvPr/>
          </p:nvCxnSpPr>
          <p:spPr>
            <a:xfrm>
              <a:off x="7014633" y="7133627"/>
              <a:ext cx="859367" cy="1544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27B2484-D95B-99FB-2C4B-AEE3F113D126}"/>
                </a:ext>
              </a:extLst>
            </p:cNvPr>
            <p:cNvCxnSpPr>
              <a:cxnSpLocks/>
              <a:stCxn id="25" idx="6"/>
              <a:endCxn id="59" idx="2"/>
            </p:cNvCxnSpPr>
            <p:nvPr/>
          </p:nvCxnSpPr>
          <p:spPr>
            <a:xfrm>
              <a:off x="11381317" y="6411843"/>
              <a:ext cx="1009649" cy="256117"/>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8807D45A-75DB-88CF-C768-3949CD02BEDF}"/>
                </a:ext>
              </a:extLst>
            </p:cNvPr>
            <p:cNvCxnSpPr>
              <a:cxnSpLocks/>
              <a:stCxn id="28" idx="6"/>
              <a:endCxn id="61" idx="2"/>
            </p:cNvCxnSpPr>
            <p:nvPr/>
          </p:nvCxnSpPr>
          <p:spPr>
            <a:xfrm flipV="1">
              <a:off x="11389785" y="8015555"/>
              <a:ext cx="996948" cy="140578"/>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59" name="円/楕円 58">
              <a:extLst>
                <a:ext uri="{FF2B5EF4-FFF2-40B4-BE49-F238E27FC236}">
                  <a16:creationId xmlns:a16="http://schemas.microsoft.com/office/drawing/2014/main" id="{A3DC3B8A-52A5-DF6A-1EB1-4ECB583BBEE0}"/>
                </a:ext>
              </a:extLst>
            </p:cNvPr>
            <p:cNvSpPr/>
            <p:nvPr/>
          </p:nvSpPr>
          <p:spPr>
            <a:xfrm>
              <a:off x="12390966" y="6477460"/>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75A70D14-5469-B808-6FB2-2890E50DFF81}"/>
                </a:ext>
              </a:extLst>
            </p:cNvPr>
            <p:cNvSpPr/>
            <p:nvPr/>
          </p:nvSpPr>
          <p:spPr>
            <a:xfrm>
              <a:off x="12390966" y="694312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91F8B55A-5F82-E381-16EA-3229C0FDCF36}"/>
                </a:ext>
              </a:extLst>
            </p:cNvPr>
            <p:cNvSpPr/>
            <p:nvPr/>
          </p:nvSpPr>
          <p:spPr>
            <a:xfrm>
              <a:off x="12386733" y="782505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9E9ABC83-336D-F08A-39AC-BE2CA89D842F}"/>
                </a:ext>
              </a:extLst>
            </p:cNvPr>
            <p:cNvCxnSpPr>
              <a:cxnSpLocks/>
              <a:stCxn id="10" idx="4"/>
              <a:endCxn id="11" idx="0"/>
            </p:cNvCxnSpPr>
            <p:nvPr/>
          </p:nvCxnSpPr>
          <p:spPr>
            <a:xfrm flipH="1">
              <a:off x="6819900" y="7324127"/>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703F20A6-1EF2-9852-75F9-B5E3323B6BCD}"/>
                </a:ext>
              </a:extLst>
            </p:cNvPr>
            <p:cNvCxnSpPr>
              <a:cxnSpLocks/>
              <a:stCxn id="15" idx="4"/>
              <a:endCxn id="16" idx="0"/>
            </p:cNvCxnSpPr>
            <p:nvPr/>
          </p:nvCxnSpPr>
          <p:spPr>
            <a:xfrm flipH="1">
              <a:off x="8064500" y="7825057"/>
              <a:ext cx="4233"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9B80EC6C-FC4F-51EB-A83B-F09229C5152B}"/>
                </a:ext>
              </a:extLst>
            </p:cNvPr>
            <p:cNvCxnSpPr>
              <a:cxnSpLocks/>
              <a:stCxn id="38" idx="4"/>
              <a:endCxn id="39" idx="0"/>
            </p:cNvCxnSpPr>
            <p:nvPr/>
          </p:nvCxnSpPr>
          <p:spPr>
            <a:xfrm flipH="1">
              <a:off x="9028642" y="7825057"/>
              <a:ext cx="4233"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ED3DDCD3-E886-9B4A-067E-0929AA39BA82}"/>
                </a:ext>
              </a:extLst>
            </p:cNvPr>
            <p:cNvCxnSpPr>
              <a:cxnSpLocks/>
              <a:stCxn id="48" idx="4"/>
              <a:endCxn id="49" idx="0"/>
            </p:cNvCxnSpPr>
            <p:nvPr/>
          </p:nvCxnSpPr>
          <p:spPr>
            <a:xfrm>
              <a:off x="9984316" y="7825057"/>
              <a:ext cx="8468"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5D519D15-79E0-DE79-D0AE-6260A1523E54}"/>
                </a:ext>
              </a:extLst>
            </p:cNvPr>
            <p:cNvCxnSpPr>
              <a:cxnSpLocks/>
              <a:stCxn id="27" idx="4"/>
              <a:endCxn id="28" idx="0"/>
            </p:cNvCxnSpPr>
            <p:nvPr/>
          </p:nvCxnSpPr>
          <p:spPr>
            <a:xfrm flipH="1">
              <a:off x="11199285" y="7648645"/>
              <a:ext cx="4232" cy="316988"/>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A740D7A0-A2A4-1A88-42A8-7DDB0B0A5FA5}"/>
                </a:ext>
              </a:extLst>
            </p:cNvPr>
            <p:cNvCxnSpPr>
              <a:cxnSpLocks/>
              <a:stCxn id="60" idx="4"/>
              <a:endCxn id="61" idx="0"/>
            </p:cNvCxnSpPr>
            <p:nvPr/>
          </p:nvCxnSpPr>
          <p:spPr>
            <a:xfrm flipH="1">
              <a:off x="12577233" y="7324127"/>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grpSp>
      <p:sp>
        <p:nvSpPr>
          <p:cNvPr id="68" name="角丸四角形 67">
            <a:extLst>
              <a:ext uri="{FF2B5EF4-FFF2-40B4-BE49-F238E27FC236}">
                <a16:creationId xmlns:a16="http://schemas.microsoft.com/office/drawing/2014/main" id="{0D7CF8B5-1481-3368-70D0-7BB8159DA1A2}"/>
              </a:ext>
            </a:extLst>
          </p:cNvPr>
          <p:cNvSpPr/>
          <p:nvPr/>
        </p:nvSpPr>
        <p:spPr>
          <a:xfrm>
            <a:off x="7213448" y="5276909"/>
            <a:ext cx="1609723" cy="3051490"/>
          </a:xfrm>
          <a:prstGeom prst="roundRect">
            <a:avLst>
              <a:gd name="adj" fmla="val 11735"/>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角丸四角形 68">
            <a:extLst>
              <a:ext uri="{FF2B5EF4-FFF2-40B4-BE49-F238E27FC236}">
                <a16:creationId xmlns:a16="http://schemas.microsoft.com/office/drawing/2014/main" id="{2960275E-32B5-F8DD-529B-9EFAE801CFBE}"/>
              </a:ext>
            </a:extLst>
          </p:cNvPr>
          <p:cNvSpPr/>
          <p:nvPr/>
        </p:nvSpPr>
        <p:spPr>
          <a:xfrm>
            <a:off x="6012244" y="5815043"/>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060A780F-9BA8-D33D-66E0-421C0CCB7114}"/>
              </a:ext>
            </a:extLst>
          </p:cNvPr>
          <p:cNvSpPr txBox="1"/>
          <p:nvPr/>
        </p:nvSpPr>
        <p:spPr>
          <a:xfrm>
            <a:off x="6890163" y="8641259"/>
            <a:ext cx="2223555"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各◯において</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関数を計算</a:t>
            </a:r>
          </a:p>
        </p:txBody>
      </p:sp>
      <p:sp>
        <p:nvSpPr>
          <p:cNvPr id="71" name="テキスト ボックス 70">
            <a:extLst>
              <a:ext uri="{FF2B5EF4-FFF2-40B4-BE49-F238E27FC236}">
                <a16:creationId xmlns:a16="http://schemas.microsoft.com/office/drawing/2014/main" id="{54B2587A-9939-E1BB-8D79-1A53C38383CC}"/>
              </a:ext>
            </a:extLst>
          </p:cNvPr>
          <p:cNvSpPr txBox="1"/>
          <p:nvPr/>
        </p:nvSpPr>
        <p:spPr>
          <a:xfrm>
            <a:off x="9079014" y="8636187"/>
            <a:ext cx="2328862"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赤い四角の計算を繰り返す</a:t>
            </a:r>
          </a:p>
        </p:txBody>
      </p:sp>
      <p:sp>
        <p:nvSpPr>
          <p:cNvPr id="72" name="テキスト ボックス 71">
            <a:extLst>
              <a:ext uri="{FF2B5EF4-FFF2-40B4-BE49-F238E27FC236}">
                <a16:creationId xmlns:a16="http://schemas.microsoft.com/office/drawing/2014/main" id="{A4C2E4BF-AB53-45FB-DA84-08675032E70B}"/>
              </a:ext>
            </a:extLst>
          </p:cNvPr>
          <p:cNvSpPr txBox="1"/>
          <p:nvPr/>
        </p:nvSpPr>
        <p:spPr>
          <a:xfrm>
            <a:off x="11302569" y="8612762"/>
            <a:ext cx="1791758"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出力の値が</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出る</a:t>
            </a:r>
          </a:p>
        </p:txBody>
      </p:sp>
      <p:sp>
        <p:nvSpPr>
          <p:cNvPr id="76" name="テキスト ボックス 75">
            <a:extLst>
              <a:ext uri="{FF2B5EF4-FFF2-40B4-BE49-F238E27FC236}">
                <a16:creationId xmlns:a16="http://schemas.microsoft.com/office/drawing/2014/main" id="{55973641-DCDF-42AB-F9C1-1CC806ECB04D}"/>
              </a:ext>
            </a:extLst>
          </p:cNvPr>
          <p:cNvSpPr txBox="1"/>
          <p:nvPr/>
        </p:nvSpPr>
        <p:spPr>
          <a:xfrm>
            <a:off x="5594693" y="7905661"/>
            <a:ext cx="1315583" cy="461665"/>
          </a:xfrm>
          <a:prstGeom prst="rect">
            <a:avLst/>
          </a:prstGeom>
          <a:noFill/>
        </p:spPr>
        <p:txBody>
          <a:bodyPr wrap="square" rtlCol="0">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入力値</a:t>
            </a:r>
          </a:p>
        </p:txBody>
      </p:sp>
      <p:sp>
        <p:nvSpPr>
          <p:cNvPr id="77" name="テキスト ボックス 76">
            <a:extLst>
              <a:ext uri="{FF2B5EF4-FFF2-40B4-BE49-F238E27FC236}">
                <a16:creationId xmlns:a16="http://schemas.microsoft.com/office/drawing/2014/main" id="{708EC7F3-C2AC-80B8-2A88-AFB74241CDDC}"/>
              </a:ext>
            </a:extLst>
          </p:cNvPr>
          <p:cNvSpPr txBox="1"/>
          <p:nvPr/>
        </p:nvSpPr>
        <p:spPr>
          <a:xfrm>
            <a:off x="11407876" y="7769902"/>
            <a:ext cx="1315583" cy="461665"/>
          </a:xfrm>
          <a:prstGeom prst="rect">
            <a:avLst/>
          </a:prstGeom>
          <a:noFill/>
        </p:spPr>
        <p:txBody>
          <a:bodyPr wrap="square" rtlCol="0">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出力値</a:t>
            </a:r>
          </a:p>
        </p:txBody>
      </p:sp>
      <p:sp>
        <p:nvSpPr>
          <p:cNvPr id="79" name="角丸四角形 78">
            <a:extLst>
              <a:ext uri="{FF2B5EF4-FFF2-40B4-BE49-F238E27FC236}">
                <a16:creationId xmlns:a16="http://schemas.microsoft.com/office/drawing/2014/main" id="{63B1CF28-0E4E-86AA-335F-8B5DCE762C9D}"/>
              </a:ext>
            </a:extLst>
          </p:cNvPr>
          <p:cNvSpPr/>
          <p:nvPr/>
        </p:nvSpPr>
        <p:spPr>
          <a:xfrm>
            <a:off x="11780996" y="5781490"/>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3852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F3E49-9AE2-3401-4E8A-D97FB1BA05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ACCDEBD-D6C3-A006-E3BC-B10A18BB0525}"/>
              </a:ext>
            </a:extLst>
          </p:cNvPr>
          <p:cNvSpPr>
            <a:spLocks noGrp="1"/>
          </p:cNvSpPr>
          <p:nvPr>
            <p:ph type="title"/>
          </p:nvPr>
        </p:nvSpPr>
        <p:spPr/>
        <p:txBody>
          <a:bodyPr/>
          <a:lstStyle/>
          <a:p>
            <a:r>
              <a:rPr kumimoji="1" lang="ja-JP" altLang="en-US"/>
              <a:t>機械学習</a:t>
            </a:r>
            <a:r>
              <a:rPr kumimoji="1" lang="en-US" altLang="ja-JP" dirty="0"/>
              <a:t>AI</a:t>
            </a:r>
            <a:r>
              <a:rPr kumimoji="1" lang="ja-JP" altLang="en-US"/>
              <a:t>の仕組み（生成</a:t>
            </a:r>
            <a:r>
              <a:rPr kumimoji="1" lang="en-US" altLang="ja-JP" dirty="0"/>
              <a:t>AI</a:t>
            </a:r>
            <a:r>
              <a:rPr kumimoji="1" lang="ja-JP" altLang="en-US"/>
              <a:t>）</a:t>
            </a:r>
          </a:p>
        </p:txBody>
      </p:sp>
      <p:sp>
        <p:nvSpPr>
          <p:cNvPr id="3" name="コンテンツ プレースホルダー 2">
            <a:extLst>
              <a:ext uri="{FF2B5EF4-FFF2-40B4-BE49-F238E27FC236}">
                <a16:creationId xmlns:a16="http://schemas.microsoft.com/office/drawing/2014/main" id="{FFE18F54-C1F0-4ECB-41A5-B05D76F33420}"/>
              </a:ext>
            </a:extLst>
          </p:cNvPr>
          <p:cNvSpPr>
            <a:spLocks noGrp="1"/>
          </p:cNvSpPr>
          <p:nvPr>
            <p:ph idx="1"/>
          </p:nvPr>
        </p:nvSpPr>
        <p:spPr/>
        <p:txBody>
          <a:bodyPr/>
          <a:lstStyle/>
          <a:p>
            <a:r>
              <a:rPr kumimoji="1" lang="ja-JP" altLang="en-US"/>
              <a:t>入力されたデータを変換し入力として与える</a:t>
            </a:r>
            <a:endParaRPr kumimoji="1" lang="en-US" altLang="ja-JP" dirty="0"/>
          </a:p>
          <a:p>
            <a:r>
              <a:rPr kumimoji="1" lang="ja-JP" altLang="en-US"/>
              <a:t>入力をもとに計算し、その結果を出力</a:t>
            </a:r>
            <a:endParaRPr kumimoji="1" lang="en-US" altLang="ja-JP" dirty="0"/>
          </a:p>
          <a:p>
            <a:r>
              <a:rPr kumimoji="1" lang="ja-JP" altLang="en-US"/>
              <a:t>出力を人間が読めるデータ形式に直す</a:t>
            </a:r>
            <a:endParaRPr kumimoji="1" lang="en-US" altLang="ja-JP" dirty="0"/>
          </a:p>
        </p:txBody>
      </p:sp>
      <p:sp>
        <p:nvSpPr>
          <p:cNvPr id="4" name="テキスト ボックス 3">
            <a:extLst>
              <a:ext uri="{FF2B5EF4-FFF2-40B4-BE49-F238E27FC236}">
                <a16:creationId xmlns:a16="http://schemas.microsoft.com/office/drawing/2014/main" id="{4B263068-406C-67E9-9BB1-9CD0EAD0511B}"/>
              </a:ext>
            </a:extLst>
          </p:cNvPr>
          <p:cNvSpPr txBox="1"/>
          <p:nvPr/>
        </p:nvSpPr>
        <p:spPr>
          <a:xfrm>
            <a:off x="283534" y="8726118"/>
            <a:ext cx="3086100"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入力されるデータ</a:t>
            </a:r>
          </a:p>
        </p:txBody>
      </p:sp>
      <p:sp>
        <p:nvSpPr>
          <p:cNvPr id="5" name="右矢印 4">
            <a:extLst>
              <a:ext uri="{FF2B5EF4-FFF2-40B4-BE49-F238E27FC236}">
                <a16:creationId xmlns:a16="http://schemas.microsoft.com/office/drawing/2014/main" id="{C44E95B6-573E-99C6-4434-459C39074390}"/>
              </a:ext>
            </a:extLst>
          </p:cNvPr>
          <p:cNvSpPr/>
          <p:nvPr/>
        </p:nvSpPr>
        <p:spPr>
          <a:xfrm>
            <a:off x="3799948" y="6567332"/>
            <a:ext cx="1828806" cy="1091208"/>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2" descr="リストのイラスト">
            <a:extLst>
              <a:ext uri="{FF2B5EF4-FFF2-40B4-BE49-F238E27FC236}">
                <a16:creationId xmlns:a16="http://schemas.microsoft.com/office/drawing/2014/main" id="{45CA3726-5426-D360-4003-805A41BD0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73" y="5491019"/>
            <a:ext cx="3051490" cy="30514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710202C5-FF54-3A8B-9CB1-8F781E8405ED}"/>
              </a:ext>
            </a:extLst>
          </p:cNvPr>
          <p:cNvSpPr txBox="1"/>
          <p:nvPr/>
        </p:nvSpPr>
        <p:spPr>
          <a:xfrm>
            <a:off x="3415060" y="8556842"/>
            <a:ext cx="2413530"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機械が読める</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データに変換</a:t>
            </a:r>
          </a:p>
        </p:txBody>
      </p:sp>
      <p:grpSp>
        <p:nvGrpSpPr>
          <p:cNvPr id="8" name="グループ化 7">
            <a:extLst>
              <a:ext uri="{FF2B5EF4-FFF2-40B4-BE49-F238E27FC236}">
                <a16:creationId xmlns:a16="http://schemas.microsoft.com/office/drawing/2014/main" id="{6E654809-89EC-4ECF-B7B2-947ED94BF74E}"/>
              </a:ext>
            </a:extLst>
          </p:cNvPr>
          <p:cNvGrpSpPr/>
          <p:nvPr/>
        </p:nvGrpSpPr>
        <p:grpSpPr>
          <a:xfrm>
            <a:off x="6105372" y="5434043"/>
            <a:ext cx="6142566" cy="2852731"/>
            <a:chOff x="6629400" y="6015481"/>
            <a:chExt cx="6142566" cy="2852731"/>
          </a:xfrm>
        </p:grpSpPr>
        <p:sp>
          <p:nvSpPr>
            <p:cNvPr id="9" name="円/楕円 8">
              <a:extLst>
                <a:ext uri="{FF2B5EF4-FFF2-40B4-BE49-F238E27FC236}">
                  <a16:creationId xmlns:a16="http://schemas.microsoft.com/office/drawing/2014/main" id="{5A82969C-852D-5338-9F1F-48CE32541E22}"/>
                </a:ext>
              </a:extLst>
            </p:cNvPr>
            <p:cNvSpPr/>
            <p:nvPr/>
          </p:nvSpPr>
          <p:spPr>
            <a:xfrm>
              <a:off x="6633633" y="6477460"/>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B3C28DCA-743F-67A3-E6A8-9576B6A0BE8B}"/>
                </a:ext>
              </a:extLst>
            </p:cNvPr>
            <p:cNvSpPr/>
            <p:nvPr/>
          </p:nvSpPr>
          <p:spPr>
            <a:xfrm>
              <a:off x="6633633" y="694312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CB2012F4-C6DE-D74C-2E70-12AD4E020247}"/>
                </a:ext>
              </a:extLst>
            </p:cNvPr>
            <p:cNvSpPr/>
            <p:nvPr/>
          </p:nvSpPr>
          <p:spPr>
            <a:xfrm>
              <a:off x="6629400" y="782505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34CBE549-7570-8508-2F3B-42B8AE696325}"/>
                </a:ext>
              </a:extLst>
            </p:cNvPr>
            <p:cNvSpPr/>
            <p:nvPr/>
          </p:nvSpPr>
          <p:spPr>
            <a:xfrm>
              <a:off x="7878233"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2503E35B-3E69-810F-6182-37047109331F}"/>
                </a:ext>
              </a:extLst>
            </p:cNvPr>
            <p:cNvSpPr/>
            <p:nvPr/>
          </p:nvSpPr>
          <p:spPr>
            <a:xfrm>
              <a:off x="7878233"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CF365424-1399-A996-06AF-15A9FAB8C0B5}"/>
                </a:ext>
              </a:extLst>
            </p:cNvPr>
            <p:cNvSpPr/>
            <p:nvPr/>
          </p:nvSpPr>
          <p:spPr>
            <a:xfrm>
              <a:off x="7878233"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8329764-B1C4-42F0-AE4C-69D60E231569}"/>
                </a:ext>
              </a:extLst>
            </p:cNvPr>
            <p:cNvSpPr/>
            <p:nvPr/>
          </p:nvSpPr>
          <p:spPr>
            <a:xfrm>
              <a:off x="7878233"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179DB96A-A6F1-0F1F-7815-45B933779A4D}"/>
                </a:ext>
              </a:extLst>
            </p:cNvPr>
            <p:cNvSpPr/>
            <p:nvPr/>
          </p:nvSpPr>
          <p:spPr>
            <a:xfrm>
              <a:off x="7874000"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3B69CBA-4428-545F-5579-E3B26D769B0A}"/>
                </a:ext>
              </a:extLst>
            </p:cNvPr>
            <p:cNvCxnSpPr>
              <a:cxnSpLocks/>
              <a:stCxn id="9" idx="6"/>
              <a:endCxn id="12" idx="2"/>
            </p:cNvCxnSpPr>
            <p:nvPr/>
          </p:nvCxnSpPr>
          <p:spPr>
            <a:xfrm flipV="1">
              <a:off x="7014633" y="6205981"/>
              <a:ext cx="863600" cy="4619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22F209F-A92B-FF42-2CB2-F81D26572CA4}"/>
                </a:ext>
              </a:extLst>
            </p:cNvPr>
            <p:cNvCxnSpPr>
              <a:cxnSpLocks/>
              <a:stCxn id="9" idx="6"/>
              <a:endCxn id="13" idx="2"/>
            </p:cNvCxnSpPr>
            <p:nvPr/>
          </p:nvCxnSpPr>
          <p:spPr>
            <a:xfrm>
              <a:off x="7014633" y="6667960"/>
              <a:ext cx="863600" cy="272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B554257-7DE2-B5DF-8DF9-CECA7EBECE0F}"/>
                </a:ext>
              </a:extLst>
            </p:cNvPr>
            <p:cNvCxnSpPr>
              <a:cxnSpLocks/>
              <a:stCxn id="9" idx="6"/>
              <a:endCxn id="14" idx="2"/>
            </p:cNvCxnSpPr>
            <p:nvPr/>
          </p:nvCxnSpPr>
          <p:spPr>
            <a:xfrm>
              <a:off x="7014633" y="6667960"/>
              <a:ext cx="863600" cy="5165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E3DA660-BA0F-15F6-4CEB-2B30610F86CD}"/>
                </a:ext>
              </a:extLst>
            </p:cNvPr>
            <p:cNvCxnSpPr>
              <a:cxnSpLocks/>
              <a:stCxn id="9" idx="6"/>
              <a:endCxn id="15" idx="2"/>
            </p:cNvCxnSpPr>
            <p:nvPr/>
          </p:nvCxnSpPr>
          <p:spPr>
            <a:xfrm>
              <a:off x="7014633" y="6667960"/>
              <a:ext cx="863600" cy="966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DF2017E-894F-4E9F-B770-4A0E13A6EA0C}"/>
                </a:ext>
              </a:extLst>
            </p:cNvPr>
            <p:cNvCxnSpPr>
              <a:cxnSpLocks/>
              <a:stCxn id="9" idx="6"/>
              <a:endCxn id="16" idx="2"/>
            </p:cNvCxnSpPr>
            <p:nvPr/>
          </p:nvCxnSpPr>
          <p:spPr>
            <a:xfrm>
              <a:off x="7014633" y="6667960"/>
              <a:ext cx="859367" cy="20097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15328D8E-6E75-DB3F-E53A-61ED491012D5}"/>
                </a:ext>
              </a:extLst>
            </p:cNvPr>
            <p:cNvCxnSpPr>
              <a:cxnSpLocks/>
              <a:stCxn id="11" idx="6"/>
              <a:endCxn id="16" idx="2"/>
            </p:cNvCxnSpPr>
            <p:nvPr/>
          </p:nvCxnSpPr>
          <p:spPr>
            <a:xfrm>
              <a:off x="7010400" y="8015555"/>
              <a:ext cx="863600" cy="662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3BCAA9A-0D52-905A-378A-33AE63377D69}"/>
                </a:ext>
              </a:extLst>
            </p:cNvPr>
            <p:cNvCxnSpPr>
              <a:cxnSpLocks/>
              <a:stCxn id="11" idx="6"/>
              <a:endCxn id="12" idx="2"/>
            </p:cNvCxnSpPr>
            <p:nvPr/>
          </p:nvCxnSpPr>
          <p:spPr>
            <a:xfrm flipV="1">
              <a:off x="7010400" y="6205981"/>
              <a:ext cx="867833" cy="18095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ACDCA55-73A0-6066-7BF6-B4750781416C}"/>
                </a:ext>
              </a:extLst>
            </p:cNvPr>
            <p:cNvCxnSpPr>
              <a:cxnSpLocks/>
              <a:stCxn id="10" idx="6"/>
              <a:endCxn id="12" idx="2"/>
            </p:cNvCxnSpPr>
            <p:nvPr/>
          </p:nvCxnSpPr>
          <p:spPr>
            <a:xfrm flipV="1">
              <a:off x="7014633" y="6205981"/>
              <a:ext cx="863600" cy="9276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円/楕円 24">
              <a:extLst>
                <a:ext uri="{FF2B5EF4-FFF2-40B4-BE49-F238E27FC236}">
                  <a16:creationId xmlns:a16="http://schemas.microsoft.com/office/drawing/2014/main" id="{FAD6DCE0-5AD2-8BD9-4F8C-7C45CFEBFB64}"/>
                </a:ext>
              </a:extLst>
            </p:cNvPr>
            <p:cNvSpPr/>
            <p:nvPr/>
          </p:nvSpPr>
          <p:spPr>
            <a:xfrm>
              <a:off x="11000317" y="622134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5A076BC-1040-EAEE-28CB-CB964C5FDA32}"/>
                </a:ext>
              </a:extLst>
            </p:cNvPr>
            <p:cNvSpPr/>
            <p:nvPr/>
          </p:nvSpPr>
          <p:spPr>
            <a:xfrm>
              <a:off x="11004550" y="6744494"/>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08706C0-2237-F0F8-FE79-BCA269899258}"/>
                </a:ext>
              </a:extLst>
            </p:cNvPr>
            <p:cNvSpPr/>
            <p:nvPr/>
          </p:nvSpPr>
          <p:spPr>
            <a:xfrm>
              <a:off x="11013017" y="726764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C2A96D1E-D02F-7B1F-D588-C5BD720794FA}"/>
                </a:ext>
              </a:extLst>
            </p:cNvPr>
            <p:cNvSpPr/>
            <p:nvPr/>
          </p:nvSpPr>
          <p:spPr>
            <a:xfrm>
              <a:off x="11008785" y="796563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0B58F95A-19A1-8BBA-943F-F765FFEE064E}"/>
                </a:ext>
              </a:extLst>
            </p:cNvPr>
            <p:cNvCxnSpPr>
              <a:cxnSpLocks/>
              <a:stCxn id="45" idx="6"/>
              <a:endCxn id="25" idx="2"/>
            </p:cNvCxnSpPr>
            <p:nvPr/>
          </p:nvCxnSpPr>
          <p:spPr>
            <a:xfrm>
              <a:off x="10174816" y="6205981"/>
              <a:ext cx="825501" cy="205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9D4F684-3E27-F5C2-A57D-9C2A4CBDACD8}"/>
                </a:ext>
              </a:extLst>
            </p:cNvPr>
            <p:cNvCxnSpPr>
              <a:cxnSpLocks/>
              <a:stCxn id="49" idx="6"/>
              <a:endCxn id="28" idx="2"/>
            </p:cNvCxnSpPr>
            <p:nvPr/>
          </p:nvCxnSpPr>
          <p:spPr>
            <a:xfrm flipV="1">
              <a:off x="10183284" y="8156133"/>
              <a:ext cx="825501" cy="5215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700D43F2-457D-73B8-080C-3A419A38D9DC}"/>
                </a:ext>
              </a:extLst>
            </p:cNvPr>
            <p:cNvCxnSpPr>
              <a:cxnSpLocks/>
              <a:stCxn id="49" idx="6"/>
              <a:endCxn id="27" idx="2"/>
            </p:cNvCxnSpPr>
            <p:nvPr/>
          </p:nvCxnSpPr>
          <p:spPr>
            <a:xfrm flipV="1">
              <a:off x="10183284" y="7458145"/>
              <a:ext cx="829733" cy="1219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931E450-49AD-4C19-06FC-41314812E0A3}"/>
                </a:ext>
              </a:extLst>
            </p:cNvPr>
            <p:cNvCxnSpPr>
              <a:cxnSpLocks/>
              <a:stCxn id="49" idx="6"/>
              <a:endCxn id="25" idx="2"/>
            </p:cNvCxnSpPr>
            <p:nvPr/>
          </p:nvCxnSpPr>
          <p:spPr>
            <a:xfrm flipV="1">
              <a:off x="10183284" y="6411843"/>
              <a:ext cx="817033" cy="22658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33A8A0A-4C46-4E40-1B6D-9123345AE473}"/>
                </a:ext>
              </a:extLst>
            </p:cNvPr>
            <p:cNvCxnSpPr>
              <a:cxnSpLocks/>
              <a:stCxn id="45" idx="6"/>
              <a:endCxn id="26" idx="2"/>
            </p:cNvCxnSpPr>
            <p:nvPr/>
          </p:nvCxnSpPr>
          <p:spPr>
            <a:xfrm>
              <a:off x="10174816" y="6205981"/>
              <a:ext cx="829734" cy="729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0893967-6443-B418-7E07-C45A512578FE}"/>
                </a:ext>
              </a:extLst>
            </p:cNvPr>
            <p:cNvCxnSpPr>
              <a:cxnSpLocks/>
              <a:stCxn id="45" idx="6"/>
              <a:endCxn id="28" idx="2"/>
            </p:cNvCxnSpPr>
            <p:nvPr/>
          </p:nvCxnSpPr>
          <p:spPr>
            <a:xfrm>
              <a:off x="10174816" y="6205981"/>
              <a:ext cx="833969" cy="1950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円/楕円 34">
              <a:extLst>
                <a:ext uri="{FF2B5EF4-FFF2-40B4-BE49-F238E27FC236}">
                  <a16:creationId xmlns:a16="http://schemas.microsoft.com/office/drawing/2014/main" id="{0BF82DCE-1DDD-C47E-4A43-ADF2FF3DA64A}"/>
                </a:ext>
              </a:extLst>
            </p:cNvPr>
            <p:cNvSpPr/>
            <p:nvPr/>
          </p:nvSpPr>
          <p:spPr>
            <a:xfrm>
              <a:off x="8842375"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0B47FB82-BF85-5782-AB1E-17B2170C2D1A}"/>
                </a:ext>
              </a:extLst>
            </p:cNvPr>
            <p:cNvSpPr/>
            <p:nvPr/>
          </p:nvSpPr>
          <p:spPr>
            <a:xfrm>
              <a:off x="8842375"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06D9F24F-E453-0F33-7B30-FACDFE669618}"/>
                </a:ext>
              </a:extLst>
            </p:cNvPr>
            <p:cNvSpPr/>
            <p:nvPr/>
          </p:nvSpPr>
          <p:spPr>
            <a:xfrm>
              <a:off x="8842375"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3062B5D3-7CA9-3CF4-F979-A835B2045C19}"/>
                </a:ext>
              </a:extLst>
            </p:cNvPr>
            <p:cNvSpPr/>
            <p:nvPr/>
          </p:nvSpPr>
          <p:spPr>
            <a:xfrm>
              <a:off x="8842375"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173A878C-90E9-B93D-BF67-E7BEB0679106}"/>
                </a:ext>
              </a:extLst>
            </p:cNvPr>
            <p:cNvSpPr/>
            <p:nvPr/>
          </p:nvSpPr>
          <p:spPr>
            <a:xfrm>
              <a:off x="8838142"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D58E971-AC39-9217-ADD5-E5F301DE5499}"/>
                </a:ext>
              </a:extLst>
            </p:cNvPr>
            <p:cNvCxnSpPr>
              <a:cxnSpLocks/>
              <a:stCxn id="12" idx="6"/>
              <a:endCxn id="35" idx="2"/>
            </p:cNvCxnSpPr>
            <p:nvPr/>
          </p:nvCxnSpPr>
          <p:spPr>
            <a:xfrm>
              <a:off x="8259233" y="6205981"/>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43EAAD5B-839C-0830-7ADD-FFD711FFDB66}"/>
                </a:ext>
              </a:extLst>
            </p:cNvPr>
            <p:cNvCxnSpPr>
              <a:cxnSpLocks/>
              <a:stCxn id="13" idx="6"/>
              <a:endCxn id="36" idx="2"/>
            </p:cNvCxnSpPr>
            <p:nvPr/>
          </p:nvCxnSpPr>
          <p:spPr>
            <a:xfrm>
              <a:off x="8259233" y="6695237"/>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1659EA07-8C64-F238-5217-7D75255C00B8}"/>
                </a:ext>
              </a:extLst>
            </p:cNvPr>
            <p:cNvCxnSpPr>
              <a:cxnSpLocks/>
              <a:stCxn id="14" idx="6"/>
              <a:endCxn id="37" idx="2"/>
            </p:cNvCxnSpPr>
            <p:nvPr/>
          </p:nvCxnSpPr>
          <p:spPr>
            <a:xfrm>
              <a:off x="8259233" y="7184493"/>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F2D185C-4BEA-A84E-0DAA-51AD77D5319B}"/>
                </a:ext>
              </a:extLst>
            </p:cNvPr>
            <p:cNvCxnSpPr>
              <a:cxnSpLocks/>
              <a:stCxn id="15" idx="6"/>
              <a:endCxn id="38" idx="2"/>
            </p:cNvCxnSpPr>
            <p:nvPr/>
          </p:nvCxnSpPr>
          <p:spPr>
            <a:xfrm>
              <a:off x="8259233" y="7634557"/>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437D7844-FF68-9599-D33D-7D8E3BACBFCD}"/>
                </a:ext>
              </a:extLst>
            </p:cNvPr>
            <p:cNvCxnSpPr>
              <a:cxnSpLocks/>
              <a:stCxn id="16" idx="6"/>
              <a:endCxn id="39" idx="2"/>
            </p:cNvCxnSpPr>
            <p:nvPr/>
          </p:nvCxnSpPr>
          <p:spPr>
            <a:xfrm>
              <a:off x="8255000" y="8677712"/>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円/楕円 44">
              <a:extLst>
                <a:ext uri="{FF2B5EF4-FFF2-40B4-BE49-F238E27FC236}">
                  <a16:creationId xmlns:a16="http://schemas.microsoft.com/office/drawing/2014/main" id="{817DA48C-64D8-8EF8-B294-C700D3C38D31}"/>
                </a:ext>
              </a:extLst>
            </p:cNvPr>
            <p:cNvSpPr/>
            <p:nvPr/>
          </p:nvSpPr>
          <p:spPr>
            <a:xfrm>
              <a:off x="9793816"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A249F977-9C06-BBD3-CF36-DF2EC91EEE13}"/>
                </a:ext>
              </a:extLst>
            </p:cNvPr>
            <p:cNvSpPr/>
            <p:nvPr/>
          </p:nvSpPr>
          <p:spPr>
            <a:xfrm>
              <a:off x="9793816"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A2E0EB80-6377-B89C-72A0-5E9B31A1FE3E}"/>
                </a:ext>
              </a:extLst>
            </p:cNvPr>
            <p:cNvSpPr/>
            <p:nvPr/>
          </p:nvSpPr>
          <p:spPr>
            <a:xfrm>
              <a:off x="9793816"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1023657B-FE41-5F85-A459-6C9D3E3E0C95}"/>
                </a:ext>
              </a:extLst>
            </p:cNvPr>
            <p:cNvSpPr/>
            <p:nvPr/>
          </p:nvSpPr>
          <p:spPr>
            <a:xfrm>
              <a:off x="9793816"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0EC195A7-83E9-693A-9E85-2E1C4FC96468}"/>
                </a:ext>
              </a:extLst>
            </p:cNvPr>
            <p:cNvSpPr/>
            <p:nvPr/>
          </p:nvSpPr>
          <p:spPr>
            <a:xfrm>
              <a:off x="9802284"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B234AA8-8BA8-A6AF-3714-7BDDCA5434BC}"/>
                </a:ext>
              </a:extLst>
            </p:cNvPr>
            <p:cNvCxnSpPr>
              <a:cxnSpLocks/>
              <a:stCxn id="35" idx="6"/>
              <a:endCxn id="45" idx="2"/>
            </p:cNvCxnSpPr>
            <p:nvPr/>
          </p:nvCxnSpPr>
          <p:spPr>
            <a:xfrm>
              <a:off x="9223375" y="6205981"/>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96831573-9A5D-B4AE-C2AF-1CCE5A3DC316}"/>
                </a:ext>
              </a:extLst>
            </p:cNvPr>
            <p:cNvCxnSpPr>
              <a:cxnSpLocks/>
              <a:stCxn id="36" idx="6"/>
              <a:endCxn id="46" idx="2"/>
            </p:cNvCxnSpPr>
            <p:nvPr/>
          </p:nvCxnSpPr>
          <p:spPr>
            <a:xfrm>
              <a:off x="9223375" y="6695237"/>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1477DEBC-59E1-D272-D409-DA120B64C6E4}"/>
                </a:ext>
              </a:extLst>
            </p:cNvPr>
            <p:cNvCxnSpPr>
              <a:cxnSpLocks/>
              <a:stCxn id="37" idx="6"/>
              <a:endCxn id="47" idx="2"/>
            </p:cNvCxnSpPr>
            <p:nvPr/>
          </p:nvCxnSpPr>
          <p:spPr>
            <a:xfrm>
              <a:off x="9223375" y="7184493"/>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DA2AA6A0-0863-DBD6-50BB-83899E61DDBC}"/>
                </a:ext>
              </a:extLst>
            </p:cNvPr>
            <p:cNvCxnSpPr>
              <a:cxnSpLocks/>
              <a:stCxn id="38" idx="6"/>
              <a:endCxn id="48" idx="2"/>
            </p:cNvCxnSpPr>
            <p:nvPr/>
          </p:nvCxnSpPr>
          <p:spPr>
            <a:xfrm>
              <a:off x="9223375" y="7634557"/>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3C2CDF4B-A5BD-3686-247A-693BDE2B69CE}"/>
                </a:ext>
              </a:extLst>
            </p:cNvPr>
            <p:cNvCxnSpPr>
              <a:cxnSpLocks/>
              <a:stCxn id="39" idx="6"/>
              <a:endCxn id="49" idx="2"/>
            </p:cNvCxnSpPr>
            <p:nvPr/>
          </p:nvCxnSpPr>
          <p:spPr>
            <a:xfrm>
              <a:off x="9219142" y="8677712"/>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4E391110-C482-C77D-7174-1497159EAF95}"/>
                </a:ext>
              </a:extLst>
            </p:cNvPr>
            <p:cNvCxnSpPr>
              <a:cxnSpLocks/>
              <a:stCxn id="10" idx="6"/>
              <a:endCxn id="15" idx="2"/>
            </p:cNvCxnSpPr>
            <p:nvPr/>
          </p:nvCxnSpPr>
          <p:spPr>
            <a:xfrm>
              <a:off x="7014633" y="7133627"/>
              <a:ext cx="863600" cy="500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D5F2F69-C0C6-CF4B-FE12-5278615CDCF8}"/>
                </a:ext>
              </a:extLst>
            </p:cNvPr>
            <p:cNvCxnSpPr>
              <a:cxnSpLocks/>
              <a:stCxn id="10" idx="6"/>
              <a:endCxn id="16" idx="2"/>
            </p:cNvCxnSpPr>
            <p:nvPr/>
          </p:nvCxnSpPr>
          <p:spPr>
            <a:xfrm>
              <a:off x="7014633" y="7133627"/>
              <a:ext cx="859367" cy="1544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5472D09-5413-7F0D-0378-6F4EF748E444}"/>
                </a:ext>
              </a:extLst>
            </p:cNvPr>
            <p:cNvCxnSpPr>
              <a:cxnSpLocks/>
              <a:stCxn id="25" idx="6"/>
              <a:endCxn id="59" idx="2"/>
            </p:cNvCxnSpPr>
            <p:nvPr/>
          </p:nvCxnSpPr>
          <p:spPr>
            <a:xfrm>
              <a:off x="11381317" y="6411843"/>
              <a:ext cx="1009649" cy="256117"/>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078A657F-0E72-82E5-5EB6-EBFD91CF799A}"/>
                </a:ext>
              </a:extLst>
            </p:cNvPr>
            <p:cNvCxnSpPr>
              <a:cxnSpLocks/>
              <a:stCxn id="28" idx="6"/>
              <a:endCxn id="61" idx="2"/>
            </p:cNvCxnSpPr>
            <p:nvPr/>
          </p:nvCxnSpPr>
          <p:spPr>
            <a:xfrm flipV="1">
              <a:off x="11389785" y="8015555"/>
              <a:ext cx="996948" cy="140578"/>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59" name="円/楕円 58">
              <a:extLst>
                <a:ext uri="{FF2B5EF4-FFF2-40B4-BE49-F238E27FC236}">
                  <a16:creationId xmlns:a16="http://schemas.microsoft.com/office/drawing/2014/main" id="{EB4885E7-B3A2-BAE3-A237-106C9D99B700}"/>
                </a:ext>
              </a:extLst>
            </p:cNvPr>
            <p:cNvSpPr/>
            <p:nvPr/>
          </p:nvSpPr>
          <p:spPr>
            <a:xfrm>
              <a:off x="12390966" y="6477460"/>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9AF3E9F-E46C-C049-BC7F-4FD640208005}"/>
                </a:ext>
              </a:extLst>
            </p:cNvPr>
            <p:cNvSpPr/>
            <p:nvPr/>
          </p:nvSpPr>
          <p:spPr>
            <a:xfrm>
              <a:off x="12390966" y="694312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AAC8B9CB-246E-1313-7D59-1FC14937DF63}"/>
                </a:ext>
              </a:extLst>
            </p:cNvPr>
            <p:cNvSpPr/>
            <p:nvPr/>
          </p:nvSpPr>
          <p:spPr>
            <a:xfrm>
              <a:off x="12386733" y="782505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5778822D-F007-8DC3-511B-13C4439331F6}"/>
                </a:ext>
              </a:extLst>
            </p:cNvPr>
            <p:cNvCxnSpPr>
              <a:cxnSpLocks/>
              <a:stCxn id="10" idx="4"/>
              <a:endCxn id="11" idx="0"/>
            </p:cNvCxnSpPr>
            <p:nvPr/>
          </p:nvCxnSpPr>
          <p:spPr>
            <a:xfrm flipH="1">
              <a:off x="6819900" y="7324127"/>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0749C9C4-5F2C-01B7-7ED5-5C2A399C7419}"/>
                </a:ext>
              </a:extLst>
            </p:cNvPr>
            <p:cNvCxnSpPr>
              <a:cxnSpLocks/>
              <a:stCxn id="15" idx="4"/>
              <a:endCxn id="16" idx="0"/>
            </p:cNvCxnSpPr>
            <p:nvPr/>
          </p:nvCxnSpPr>
          <p:spPr>
            <a:xfrm flipH="1">
              <a:off x="8064500" y="7825057"/>
              <a:ext cx="4233"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2D1D83ED-9321-E1BE-D69E-D77C26B754EA}"/>
                </a:ext>
              </a:extLst>
            </p:cNvPr>
            <p:cNvCxnSpPr>
              <a:cxnSpLocks/>
              <a:stCxn id="38" idx="4"/>
              <a:endCxn id="39" idx="0"/>
            </p:cNvCxnSpPr>
            <p:nvPr/>
          </p:nvCxnSpPr>
          <p:spPr>
            <a:xfrm flipH="1">
              <a:off x="9028642" y="7825057"/>
              <a:ext cx="4233"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F179FA5A-1941-1204-9920-5FD1BEEB5BEF}"/>
                </a:ext>
              </a:extLst>
            </p:cNvPr>
            <p:cNvCxnSpPr>
              <a:cxnSpLocks/>
              <a:stCxn id="48" idx="4"/>
              <a:endCxn id="49" idx="0"/>
            </p:cNvCxnSpPr>
            <p:nvPr/>
          </p:nvCxnSpPr>
          <p:spPr>
            <a:xfrm>
              <a:off x="9984316" y="7825057"/>
              <a:ext cx="8468"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57AB16B8-27D9-153C-2F75-D836E6721188}"/>
                </a:ext>
              </a:extLst>
            </p:cNvPr>
            <p:cNvCxnSpPr>
              <a:cxnSpLocks/>
              <a:stCxn id="27" idx="4"/>
              <a:endCxn id="28" idx="0"/>
            </p:cNvCxnSpPr>
            <p:nvPr/>
          </p:nvCxnSpPr>
          <p:spPr>
            <a:xfrm flipH="1">
              <a:off x="11199285" y="7648645"/>
              <a:ext cx="4232" cy="316988"/>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0001D982-3F92-D4AA-87F7-3F3808A8280A}"/>
                </a:ext>
              </a:extLst>
            </p:cNvPr>
            <p:cNvCxnSpPr>
              <a:cxnSpLocks/>
              <a:stCxn id="60" idx="4"/>
              <a:endCxn id="61" idx="0"/>
            </p:cNvCxnSpPr>
            <p:nvPr/>
          </p:nvCxnSpPr>
          <p:spPr>
            <a:xfrm flipH="1">
              <a:off x="12577233" y="7324127"/>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grpSp>
      <p:sp>
        <p:nvSpPr>
          <p:cNvPr id="68" name="角丸四角形 67">
            <a:extLst>
              <a:ext uri="{FF2B5EF4-FFF2-40B4-BE49-F238E27FC236}">
                <a16:creationId xmlns:a16="http://schemas.microsoft.com/office/drawing/2014/main" id="{D86C0709-68A8-9B93-1D4B-4BFEF2CC653D}"/>
              </a:ext>
            </a:extLst>
          </p:cNvPr>
          <p:cNvSpPr/>
          <p:nvPr/>
        </p:nvSpPr>
        <p:spPr>
          <a:xfrm>
            <a:off x="7213448" y="5276909"/>
            <a:ext cx="1609723" cy="3051490"/>
          </a:xfrm>
          <a:prstGeom prst="roundRect">
            <a:avLst>
              <a:gd name="adj" fmla="val 11735"/>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角丸四角形 68">
            <a:extLst>
              <a:ext uri="{FF2B5EF4-FFF2-40B4-BE49-F238E27FC236}">
                <a16:creationId xmlns:a16="http://schemas.microsoft.com/office/drawing/2014/main" id="{596CC7C4-2DB0-E0BD-C7E6-2FD8B4541C0C}"/>
              </a:ext>
            </a:extLst>
          </p:cNvPr>
          <p:cNvSpPr/>
          <p:nvPr/>
        </p:nvSpPr>
        <p:spPr>
          <a:xfrm>
            <a:off x="6012244" y="5815043"/>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FC90B937-0531-2586-6FD7-6E3E717DB897}"/>
              </a:ext>
            </a:extLst>
          </p:cNvPr>
          <p:cNvSpPr txBox="1"/>
          <p:nvPr/>
        </p:nvSpPr>
        <p:spPr>
          <a:xfrm>
            <a:off x="6890163" y="8641259"/>
            <a:ext cx="2223555"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各◯において</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関数を計算</a:t>
            </a:r>
          </a:p>
        </p:txBody>
      </p:sp>
      <p:sp>
        <p:nvSpPr>
          <p:cNvPr id="71" name="テキスト ボックス 70">
            <a:extLst>
              <a:ext uri="{FF2B5EF4-FFF2-40B4-BE49-F238E27FC236}">
                <a16:creationId xmlns:a16="http://schemas.microsoft.com/office/drawing/2014/main" id="{0ECAB3C3-4C51-F191-B275-68C313BF8B91}"/>
              </a:ext>
            </a:extLst>
          </p:cNvPr>
          <p:cNvSpPr txBox="1"/>
          <p:nvPr/>
        </p:nvSpPr>
        <p:spPr>
          <a:xfrm>
            <a:off x="9079014" y="8636187"/>
            <a:ext cx="2328862"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赤い四角の計算を繰り返す</a:t>
            </a:r>
          </a:p>
        </p:txBody>
      </p:sp>
      <p:sp>
        <p:nvSpPr>
          <p:cNvPr id="72" name="テキスト ボックス 71">
            <a:extLst>
              <a:ext uri="{FF2B5EF4-FFF2-40B4-BE49-F238E27FC236}">
                <a16:creationId xmlns:a16="http://schemas.microsoft.com/office/drawing/2014/main" id="{A5471BEF-87DA-3270-7816-22DB8C476FCB}"/>
              </a:ext>
            </a:extLst>
          </p:cNvPr>
          <p:cNvSpPr txBox="1"/>
          <p:nvPr/>
        </p:nvSpPr>
        <p:spPr>
          <a:xfrm>
            <a:off x="11302569" y="8612762"/>
            <a:ext cx="1791758"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出力の値が</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出る</a:t>
            </a:r>
          </a:p>
        </p:txBody>
      </p:sp>
      <p:sp>
        <p:nvSpPr>
          <p:cNvPr id="73" name="右矢印 72">
            <a:extLst>
              <a:ext uri="{FF2B5EF4-FFF2-40B4-BE49-F238E27FC236}">
                <a16:creationId xmlns:a16="http://schemas.microsoft.com/office/drawing/2014/main" id="{BF82FA33-5F47-E523-3B2C-059B88495FBE}"/>
              </a:ext>
            </a:extLst>
          </p:cNvPr>
          <p:cNvSpPr/>
          <p:nvPr/>
        </p:nvSpPr>
        <p:spPr>
          <a:xfrm>
            <a:off x="13117033" y="6490688"/>
            <a:ext cx="1918759" cy="1153038"/>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4" name="Picture 6" descr="黒塗りされた書類のイラスト">
            <a:extLst>
              <a:ext uri="{FF2B5EF4-FFF2-40B4-BE49-F238E27FC236}">
                <a16:creationId xmlns:a16="http://schemas.microsoft.com/office/drawing/2014/main" id="{9D555DFD-48FF-E7E3-25B3-10760F9DD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5220" y="5128724"/>
            <a:ext cx="2882535" cy="3220710"/>
          </a:xfrm>
          <a:prstGeom prst="rect">
            <a:avLst/>
          </a:prstGeom>
          <a:noFill/>
          <a:extLst>
            <a:ext uri="{909E8E84-426E-40DD-AFC4-6F175D3DCCD1}">
              <a14:hiddenFill xmlns:a14="http://schemas.microsoft.com/office/drawing/2010/main">
                <a:solidFill>
                  <a:srgbClr val="FFFFFF"/>
                </a:solidFill>
              </a14:hiddenFill>
            </a:ext>
          </a:extLst>
        </p:spPr>
      </p:pic>
      <p:sp>
        <p:nvSpPr>
          <p:cNvPr id="75" name="テキスト ボックス 74">
            <a:extLst>
              <a:ext uri="{FF2B5EF4-FFF2-40B4-BE49-F238E27FC236}">
                <a16:creationId xmlns:a16="http://schemas.microsoft.com/office/drawing/2014/main" id="{592E132A-2871-6C8C-690D-892A876C5F94}"/>
              </a:ext>
            </a:extLst>
          </p:cNvPr>
          <p:cNvSpPr txBox="1"/>
          <p:nvPr/>
        </p:nvSpPr>
        <p:spPr>
          <a:xfrm>
            <a:off x="12869648" y="8596555"/>
            <a:ext cx="2413530"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人間が読める</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データに変換</a:t>
            </a:r>
          </a:p>
        </p:txBody>
      </p:sp>
      <p:sp>
        <p:nvSpPr>
          <p:cNvPr id="76" name="テキスト ボックス 75">
            <a:extLst>
              <a:ext uri="{FF2B5EF4-FFF2-40B4-BE49-F238E27FC236}">
                <a16:creationId xmlns:a16="http://schemas.microsoft.com/office/drawing/2014/main" id="{19E21D35-3046-1851-9F02-F7C49DFDA43F}"/>
              </a:ext>
            </a:extLst>
          </p:cNvPr>
          <p:cNvSpPr txBox="1"/>
          <p:nvPr/>
        </p:nvSpPr>
        <p:spPr>
          <a:xfrm>
            <a:off x="5594693" y="7905661"/>
            <a:ext cx="1315583" cy="461665"/>
          </a:xfrm>
          <a:prstGeom prst="rect">
            <a:avLst/>
          </a:prstGeom>
          <a:noFill/>
        </p:spPr>
        <p:txBody>
          <a:bodyPr wrap="square" rtlCol="0">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入力値</a:t>
            </a:r>
          </a:p>
        </p:txBody>
      </p:sp>
      <p:sp>
        <p:nvSpPr>
          <p:cNvPr id="77" name="テキスト ボックス 76">
            <a:extLst>
              <a:ext uri="{FF2B5EF4-FFF2-40B4-BE49-F238E27FC236}">
                <a16:creationId xmlns:a16="http://schemas.microsoft.com/office/drawing/2014/main" id="{3BEE3A53-9B8C-8EFF-6905-F054E7CC5F5C}"/>
              </a:ext>
            </a:extLst>
          </p:cNvPr>
          <p:cNvSpPr txBox="1"/>
          <p:nvPr/>
        </p:nvSpPr>
        <p:spPr>
          <a:xfrm>
            <a:off x="11407876" y="7769902"/>
            <a:ext cx="1315583" cy="461665"/>
          </a:xfrm>
          <a:prstGeom prst="rect">
            <a:avLst/>
          </a:prstGeom>
          <a:noFill/>
        </p:spPr>
        <p:txBody>
          <a:bodyPr wrap="square" rtlCol="0">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出力値</a:t>
            </a:r>
          </a:p>
        </p:txBody>
      </p:sp>
      <p:sp>
        <p:nvSpPr>
          <p:cNvPr id="78" name="テキスト ボックス 77">
            <a:extLst>
              <a:ext uri="{FF2B5EF4-FFF2-40B4-BE49-F238E27FC236}">
                <a16:creationId xmlns:a16="http://schemas.microsoft.com/office/drawing/2014/main" id="{D5C2258C-91F0-359B-9928-49BA9CC7EC96}"/>
              </a:ext>
            </a:extLst>
          </p:cNvPr>
          <p:cNvSpPr txBox="1"/>
          <p:nvPr/>
        </p:nvSpPr>
        <p:spPr>
          <a:xfrm>
            <a:off x="15201900" y="8782038"/>
            <a:ext cx="3086100"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出力されるデータ</a:t>
            </a:r>
          </a:p>
        </p:txBody>
      </p:sp>
      <p:sp>
        <p:nvSpPr>
          <p:cNvPr id="79" name="角丸四角形 78">
            <a:extLst>
              <a:ext uri="{FF2B5EF4-FFF2-40B4-BE49-F238E27FC236}">
                <a16:creationId xmlns:a16="http://schemas.microsoft.com/office/drawing/2014/main" id="{A58668FE-841C-17EF-338D-3BBFD1394037}"/>
              </a:ext>
            </a:extLst>
          </p:cNvPr>
          <p:cNvSpPr/>
          <p:nvPr/>
        </p:nvSpPr>
        <p:spPr>
          <a:xfrm>
            <a:off x="11780996" y="5781490"/>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012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DCA32-DD68-1E30-0A84-F0CFAAB8C7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762CA5-1509-2AF6-5C91-58ECBDD184F6}"/>
              </a:ext>
            </a:extLst>
          </p:cNvPr>
          <p:cNvSpPr>
            <a:spLocks noGrp="1"/>
          </p:cNvSpPr>
          <p:nvPr>
            <p:ph type="title"/>
          </p:nvPr>
        </p:nvSpPr>
        <p:spPr/>
        <p:txBody>
          <a:bodyPr/>
          <a:lstStyle/>
          <a:p>
            <a:r>
              <a:rPr kumimoji="1" lang="en-US" altLang="ja-JP" dirty="0"/>
              <a:t>AI</a:t>
            </a:r>
            <a:r>
              <a:rPr kumimoji="1" lang="ja-JP" altLang="en-US"/>
              <a:t>の学習フェーズ</a:t>
            </a:r>
          </a:p>
        </p:txBody>
      </p:sp>
      <p:sp>
        <p:nvSpPr>
          <p:cNvPr id="3" name="コンテンツ プレースホルダー 2">
            <a:extLst>
              <a:ext uri="{FF2B5EF4-FFF2-40B4-BE49-F238E27FC236}">
                <a16:creationId xmlns:a16="http://schemas.microsoft.com/office/drawing/2014/main" id="{5AB1DA06-D567-62C0-92C1-F54B4B44EFB0}"/>
              </a:ext>
            </a:extLst>
          </p:cNvPr>
          <p:cNvSpPr>
            <a:spLocks noGrp="1"/>
          </p:cNvSpPr>
          <p:nvPr>
            <p:ph idx="1"/>
          </p:nvPr>
        </p:nvSpPr>
        <p:spPr>
          <a:xfrm>
            <a:off x="838200" y="2068684"/>
            <a:ext cx="16916400" cy="2976944"/>
          </a:xfrm>
        </p:spPr>
        <p:txBody>
          <a:bodyPr/>
          <a:lstStyle/>
          <a:p>
            <a:r>
              <a:rPr kumimoji="1" lang="ja-JP" altLang="en-US"/>
              <a:t>学習させるデータを用意する</a:t>
            </a:r>
          </a:p>
        </p:txBody>
      </p:sp>
      <p:sp>
        <p:nvSpPr>
          <p:cNvPr id="4" name="テキスト ボックス 3">
            <a:extLst>
              <a:ext uri="{FF2B5EF4-FFF2-40B4-BE49-F238E27FC236}">
                <a16:creationId xmlns:a16="http://schemas.microsoft.com/office/drawing/2014/main" id="{6B3953E9-1986-634C-AAD3-894BAEC7AF70}"/>
              </a:ext>
            </a:extLst>
          </p:cNvPr>
          <p:cNvSpPr txBox="1"/>
          <p:nvPr/>
        </p:nvSpPr>
        <p:spPr>
          <a:xfrm>
            <a:off x="-58049" y="8846328"/>
            <a:ext cx="3086100" cy="1046440"/>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学習させるデータ</a:t>
            </a:r>
            <a:endParaRPr kumimoji="1" lang="en-US" altLang="ja-JP" sz="2200" dirty="0">
              <a:latin typeface="Hiragino Kaku Gothic Pro W3" panose="020B0300000000000000" pitchFamily="34" charset="-128"/>
              <a:ea typeface="Hiragino Kaku Gothic Pro W3" panose="020B0300000000000000" pitchFamily="34" charset="-128"/>
            </a:endParaRPr>
          </a:p>
          <a:p>
            <a:pPr algn="ctr"/>
            <a:r>
              <a:rPr kumimoji="1" lang="ja-JP" altLang="en-US" sz="2000">
                <a:latin typeface="Hiragino Kaku Gothic Pro W3" panose="020B0300000000000000" pitchFamily="34" charset="-128"/>
                <a:ea typeface="Hiragino Kaku Gothic Pro W3" panose="020B0300000000000000" pitchFamily="34" charset="-128"/>
              </a:rPr>
              <a:t>過去の個人学習履歴</a:t>
            </a:r>
            <a:endParaRPr kumimoji="1" lang="en-US" altLang="ja-JP" sz="2000" dirty="0">
              <a:latin typeface="Hiragino Kaku Gothic Pro W3" panose="020B0300000000000000" pitchFamily="34" charset="-128"/>
              <a:ea typeface="Hiragino Kaku Gothic Pro W3" panose="020B0300000000000000" pitchFamily="34" charset="-128"/>
            </a:endParaRPr>
          </a:p>
          <a:p>
            <a:pPr algn="ctr"/>
            <a:r>
              <a:rPr kumimoji="1" lang="ja-JP" altLang="en-US" sz="2000">
                <a:latin typeface="Hiragino Kaku Gothic Pro W3" panose="020B0300000000000000" pitchFamily="34" charset="-128"/>
                <a:ea typeface="Hiragino Kaku Gothic Pro W3" panose="020B0300000000000000" pitchFamily="34" charset="-128"/>
              </a:rPr>
              <a:t>学校名、住所など</a:t>
            </a:r>
          </a:p>
        </p:txBody>
      </p:sp>
      <p:sp>
        <p:nvSpPr>
          <p:cNvPr id="5" name="右矢印 4">
            <a:extLst>
              <a:ext uri="{FF2B5EF4-FFF2-40B4-BE49-F238E27FC236}">
                <a16:creationId xmlns:a16="http://schemas.microsoft.com/office/drawing/2014/main" id="{8B81B608-D03C-2BE8-AFA8-CFB99A217DF0}"/>
              </a:ext>
            </a:extLst>
          </p:cNvPr>
          <p:cNvSpPr/>
          <p:nvPr/>
        </p:nvSpPr>
        <p:spPr>
          <a:xfrm>
            <a:off x="2750886" y="7170481"/>
            <a:ext cx="1828806" cy="1091208"/>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4FE9D63-6BE5-BD23-288E-ABBC6095519B}"/>
              </a:ext>
            </a:extLst>
          </p:cNvPr>
          <p:cNvSpPr txBox="1"/>
          <p:nvPr/>
        </p:nvSpPr>
        <p:spPr>
          <a:xfrm>
            <a:off x="3227811" y="9205998"/>
            <a:ext cx="2413530"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機械が読める</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データに変換</a:t>
            </a:r>
          </a:p>
        </p:txBody>
      </p:sp>
      <p:sp>
        <p:nvSpPr>
          <p:cNvPr id="9" name="円/楕円 8">
            <a:extLst>
              <a:ext uri="{FF2B5EF4-FFF2-40B4-BE49-F238E27FC236}">
                <a16:creationId xmlns:a16="http://schemas.microsoft.com/office/drawing/2014/main" id="{515E3863-4CD6-1904-63ED-2B43FCA55C37}"/>
              </a:ext>
            </a:extLst>
          </p:cNvPr>
          <p:cNvSpPr/>
          <p:nvPr/>
        </p:nvSpPr>
        <p:spPr>
          <a:xfrm>
            <a:off x="5060543" y="649917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F4E39C4E-DDCC-6A4E-F35E-D5109F2BE8C0}"/>
              </a:ext>
            </a:extLst>
          </p:cNvPr>
          <p:cNvSpPr/>
          <p:nvPr/>
        </p:nvSpPr>
        <p:spPr>
          <a:xfrm>
            <a:off x="5060543" y="6964838"/>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727F9C92-3CBF-ADC8-E7A3-655A10495643}"/>
              </a:ext>
            </a:extLst>
          </p:cNvPr>
          <p:cNvSpPr/>
          <p:nvPr/>
        </p:nvSpPr>
        <p:spPr>
          <a:xfrm>
            <a:off x="5056310" y="7846766"/>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FEEC6FD6-6F6D-B98E-940D-1ACDDA99EB9E}"/>
              </a:ext>
            </a:extLst>
          </p:cNvPr>
          <p:cNvCxnSpPr>
            <a:cxnSpLocks/>
            <a:stCxn id="10" idx="4"/>
            <a:endCxn id="11" idx="0"/>
          </p:cNvCxnSpPr>
          <p:nvPr/>
        </p:nvCxnSpPr>
        <p:spPr>
          <a:xfrm flipH="1">
            <a:off x="5246810" y="7345838"/>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69" name="角丸四角形 68">
            <a:extLst>
              <a:ext uri="{FF2B5EF4-FFF2-40B4-BE49-F238E27FC236}">
                <a16:creationId xmlns:a16="http://schemas.microsoft.com/office/drawing/2014/main" id="{16E4C002-FC29-28A0-943C-9B8EDEA96AFC}"/>
              </a:ext>
            </a:extLst>
          </p:cNvPr>
          <p:cNvSpPr/>
          <p:nvPr/>
        </p:nvSpPr>
        <p:spPr>
          <a:xfrm>
            <a:off x="4963182" y="6418192"/>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92E0128A-7532-2397-8FAE-11B290A81284}"/>
              </a:ext>
            </a:extLst>
          </p:cNvPr>
          <p:cNvSpPr txBox="1"/>
          <p:nvPr/>
        </p:nvSpPr>
        <p:spPr>
          <a:xfrm>
            <a:off x="4545631" y="8508810"/>
            <a:ext cx="1315583" cy="461665"/>
          </a:xfrm>
          <a:prstGeom prst="rect">
            <a:avLst/>
          </a:prstGeom>
          <a:noFill/>
        </p:spPr>
        <p:txBody>
          <a:bodyPr wrap="square" rtlCol="0">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入力値</a:t>
            </a:r>
          </a:p>
        </p:txBody>
      </p:sp>
      <p:sp>
        <p:nvSpPr>
          <p:cNvPr id="80" name="円柱 79">
            <a:extLst>
              <a:ext uri="{FF2B5EF4-FFF2-40B4-BE49-F238E27FC236}">
                <a16:creationId xmlns:a16="http://schemas.microsoft.com/office/drawing/2014/main" id="{07098C0B-9F83-2D51-1C54-66EC6D779082}"/>
              </a:ext>
            </a:extLst>
          </p:cNvPr>
          <p:cNvSpPr/>
          <p:nvPr/>
        </p:nvSpPr>
        <p:spPr>
          <a:xfrm>
            <a:off x="457200" y="6624054"/>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柱 156">
            <a:extLst>
              <a:ext uri="{FF2B5EF4-FFF2-40B4-BE49-F238E27FC236}">
                <a16:creationId xmlns:a16="http://schemas.microsoft.com/office/drawing/2014/main" id="{46965632-9E87-9EFF-4B56-55D4337D1EBE}"/>
              </a:ext>
            </a:extLst>
          </p:cNvPr>
          <p:cNvSpPr/>
          <p:nvPr/>
        </p:nvSpPr>
        <p:spPr>
          <a:xfrm>
            <a:off x="16148199" y="6499171"/>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右矢印 157">
            <a:extLst>
              <a:ext uri="{FF2B5EF4-FFF2-40B4-BE49-F238E27FC236}">
                <a16:creationId xmlns:a16="http://schemas.microsoft.com/office/drawing/2014/main" id="{E9E5527A-CDDE-0B6A-CC4C-97FB7F2673EE}"/>
              </a:ext>
            </a:extLst>
          </p:cNvPr>
          <p:cNvSpPr/>
          <p:nvPr/>
        </p:nvSpPr>
        <p:spPr>
          <a:xfrm rot="10800000">
            <a:off x="14224732" y="6956705"/>
            <a:ext cx="1742297" cy="982582"/>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05235B9-0043-9764-FB89-22D70C477B4C}"/>
              </a:ext>
            </a:extLst>
          </p:cNvPr>
          <p:cNvSpPr txBox="1"/>
          <p:nvPr/>
        </p:nvSpPr>
        <p:spPr>
          <a:xfrm>
            <a:off x="15622261" y="8547761"/>
            <a:ext cx="3086100" cy="738664"/>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学習させるデータ</a:t>
            </a:r>
            <a:endParaRPr kumimoji="1" lang="en-US" altLang="ja-JP" sz="2200" dirty="0">
              <a:latin typeface="Hiragino Kaku Gothic Pro W3" panose="020B0300000000000000" pitchFamily="34" charset="-128"/>
              <a:ea typeface="Hiragino Kaku Gothic Pro W3" panose="020B0300000000000000" pitchFamily="34" charset="-128"/>
            </a:endParaRPr>
          </a:p>
          <a:p>
            <a:pPr algn="ctr"/>
            <a:r>
              <a:rPr kumimoji="1" lang="ja-JP" altLang="en-US" sz="2000">
                <a:latin typeface="Hiragino Kaku Gothic Pro W3" panose="020B0300000000000000" pitchFamily="34" charset="-128"/>
                <a:ea typeface="Hiragino Kaku Gothic Pro W3" panose="020B0300000000000000" pitchFamily="34" charset="-128"/>
              </a:rPr>
              <a:t>（正解）</a:t>
            </a:r>
          </a:p>
        </p:txBody>
      </p:sp>
    </p:spTree>
    <p:extLst>
      <p:ext uri="{BB962C8B-B14F-4D97-AF65-F5344CB8AC3E}">
        <p14:creationId xmlns:p14="http://schemas.microsoft.com/office/powerpoint/2010/main" val="1496899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75E65-1835-BCC9-15DD-144A75F648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300AE1-B860-19B2-7D46-CF3076233B98}"/>
              </a:ext>
            </a:extLst>
          </p:cNvPr>
          <p:cNvSpPr>
            <a:spLocks noGrp="1"/>
          </p:cNvSpPr>
          <p:nvPr>
            <p:ph type="title"/>
          </p:nvPr>
        </p:nvSpPr>
        <p:spPr/>
        <p:txBody>
          <a:bodyPr/>
          <a:lstStyle/>
          <a:p>
            <a:r>
              <a:rPr kumimoji="1" lang="en-US" altLang="ja-JP" dirty="0"/>
              <a:t>AI</a:t>
            </a:r>
            <a:r>
              <a:rPr kumimoji="1" lang="ja-JP" altLang="en-US"/>
              <a:t>の学習フェーズ</a:t>
            </a:r>
          </a:p>
        </p:txBody>
      </p:sp>
      <p:sp>
        <p:nvSpPr>
          <p:cNvPr id="3" name="コンテンツ プレースホルダー 2">
            <a:extLst>
              <a:ext uri="{FF2B5EF4-FFF2-40B4-BE49-F238E27FC236}">
                <a16:creationId xmlns:a16="http://schemas.microsoft.com/office/drawing/2014/main" id="{F5A20C95-6546-75FF-C1CF-5205E0D6081F}"/>
              </a:ext>
            </a:extLst>
          </p:cNvPr>
          <p:cNvSpPr>
            <a:spLocks noGrp="1"/>
          </p:cNvSpPr>
          <p:nvPr>
            <p:ph idx="1"/>
          </p:nvPr>
        </p:nvSpPr>
        <p:spPr>
          <a:xfrm>
            <a:off x="838200" y="2068684"/>
            <a:ext cx="16916400" cy="2976944"/>
          </a:xfrm>
        </p:spPr>
        <p:txBody>
          <a:bodyPr/>
          <a:lstStyle/>
          <a:p>
            <a:r>
              <a:rPr kumimoji="1" lang="ja-JP" altLang="en-US"/>
              <a:t>学習させるデータを用意する</a:t>
            </a:r>
          </a:p>
          <a:p>
            <a:r>
              <a:rPr kumimoji="1" lang="ja-JP" altLang="en-US"/>
              <a:t>学習させるデータを入力して、出力を正解（実際の状況）と比較</a:t>
            </a:r>
            <a:endParaRPr kumimoji="1" lang="en-US" altLang="ja-JP" dirty="0"/>
          </a:p>
        </p:txBody>
      </p:sp>
      <p:sp>
        <p:nvSpPr>
          <p:cNvPr id="4" name="テキスト ボックス 3">
            <a:extLst>
              <a:ext uri="{FF2B5EF4-FFF2-40B4-BE49-F238E27FC236}">
                <a16:creationId xmlns:a16="http://schemas.microsoft.com/office/drawing/2014/main" id="{1B4C5B0F-918F-44E3-619A-8EF211463572}"/>
              </a:ext>
            </a:extLst>
          </p:cNvPr>
          <p:cNvSpPr txBox="1"/>
          <p:nvPr/>
        </p:nvSpPr>
        <p:spPr>
          <a:xfrm>
            <a:off x="-58049" y="8846328"/>
            <a:ext cx="3086100" cy="1046440"/>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学習させるデータ</a:t>
            </a:r>
            <a:endParaRPr kumimoji="1" lang="en-US" altLang="ja-JP" sz="2200" dirty="0">
              <a:latin typeface="Hiragino Kaku Gothic Pro W3" panose="020B0300000000000000" pitchFamily="34" charset="-128"/>
              <a:ea typeface="Hiragino Kaku Gothic Pro W3" panose="020B0300000000000000" pitchFamily="34" charset="-128"/>
            </a:endParaRPr>
          </a:p>
          <a:p>
            <a:pPr algn="ctr"/>
            <a:r>
              <a:rPr kumimoji="1" lang="ja-JP" altLang="en-US" sz="2000">
                <a:latin typeface="Hiragino Kaku Gothic Pro W3" panose="020B0300000000000000" pitchFamily="34" charset="-128"/>
                <a:ea typeface="Hiragino Kaku Gothic Pro W3" panose="020B0300000000000000" pitchFamily="34" charset="-128"/>
              </a:rPr>
              <a:t>過去の個人学習履歴</a:t>
            </a:r>
            <a:endParaRPr kumimoji="1" lang="en-US" altLang="ja-JP" sz="2000" dirty="0">
              <a:latin typeface="Hiragino Kaku Gothic Pro W3" panose="020B0300000000000000" pitchFamily="34" charset="-128"/>
              <a:ea typeface="Hiragino Kaku Gothic Pro W3" panose="020B0300000000000000" pitchFamily="34" charset="-128"/>
            </a:endParaRPr>
          </a:p>
          <a:p>
            <a:pPr algn="ctr"/>
            <a:r>
              <a:rPr kumimoji="1" lang="ja-JP" altLang="en-US" sz="2000">
                <a:latin typeface="Hiragino Kaku Gothic Pro W3" panose="020B0300000000000000" pitchFamily="34" charset="-128"/>
                <a:ea typeface="Hiragino Kaku Gothic Pro W3" panose="020B0300000000000000" pitchFamily="34" charset="-128"/>
              </a:rPr>
              <a:t>学校名、住所など</a:t>
            </a:r>
          </a:p>
        </p:txBody>
      </p:sp>
      <p:sp>
        <p:nvSpPr>
          <p:cNvPr id="5" name="右矢印 4">
            <a:extLst>
              <a:ext uri="{FF2B5EF4-FFF2-40B4-BE49-F238E27FC236}">
                <a16:creationId xmlns:a16="http://schemas.microsoft.com/office/drawing/2014/main" id="{2209D727-D5A7-A862-B46D-47479E6EB893}"/>
              </a:ext>
            </a:extLst>
          </p:cNvPr>
          <p:cNvSpPr/>
          <p:nvPr/>
        </p:nvSpPr>
        <p:spPr>
          <a:xfrm>
            <a:off x="2750886" y="7170481"/>
            <a:ext cx="1828806" cy="1091208"/>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09F7B8E-5D77-67F2-F885-C4CC520D8D75}"/>
              </a:ext>
            </a:extLst>
          </p:cNvPr>
          <p:cNvSpPr txBox="1"/>
          <p:nvPr/>
        </p:nvSpPr>
        <p:spPr>
          <a:xfrm>
            <a:off x="3227811" y="9205998"/>
            <a:ext cx="2413530"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機械が読める</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データに変換</a:t>
            </a:r>
          </a:p>
        </p:txBody>
      </p:sp>
      <p:grpSp>
        <p:nvGrpSpPr>
          <p:cNvPr id="8" name="グループ化 7">
            <a:extLst>
              <a:ext uri="{FF2B5EF4-FFF2-40B4-BE49-F238E27FC236}">
                <a16:creationId xmlns:a16="http://schemas.microsoft.com/office/drawing/2014/main" id="{AFD4E8C0-BAEC-15DD-C7D5-11073BA0C365}"/>
              </a:ext>
            </a:extLst>
          </p:cNvPr>
          <p:cNvGrpSpPr/>
          <p:nvPr/>
        </p:nvGrpSpPr>
        <p:grpSpPr>
          <a:xfrm>
            <a:off x="5056310" y="6037192"/>
            <a:ext cx="6142566" cy="2852731"/>
            <a:chOff x="6629400" y="6015481"/>
            <a:chExt cx="6142566" cy="2852731"/>
          </a:xfrm>
        </p:grpSpPr>
        <p:sp>
          <p:nvSpPr>
            <p:cNvPr id="9" name="円/楕円 8">
              <a:extLst>
                <a:ext uri="{FF2B5EF4-FFF2-40B4-BE49-F238E27FC236}">
                  <a16:creationId xmlns:a16="http://schemas.microsoft.com/office/drawing/2014/main" id="{D46237AF-3935-620D-291F-A08A2D0DD7F6}"/>
                </a:ext>
              </a:extLst>
            </p:cNvPr>
            <p:cNvSpPr/>
            <p:nvPr/>
          </p:nvSpPr>
          <p:spPr>
            <a:xfrm>
              <a:off x="6633633" y="6477460"/>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8C056375-779B-DBEA-84CB-D27B247FED25}"/>
                </a:ext>
              </a:extLst>
            </p:cNvPr>
            <p:cNvSpPr/>
            <p:nvPr/>
          </p:nvSpPr>
          <p:spPr>
            <a:xfrm>
              <a:off x="6633633" y="694312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19F03AF2-3F03-7C9D-7DB3-6EF9E1969444}"/>
                </a:ext>
              </a:extLst>
            </p:cNvPr>
            <p:cNvSpPr/>
            <p:nvPr/>
          </p:nvSpPr>
          <p:spPr>
            <a:xfrm>
              <a:off x="6629400" y="782505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DAC23384-1C58-7869-B823-67C0782272A6}"/>
                </a:ext>
              </a:extLst>
            </p:cNvPr>
            <p:cNvSpPr/>
            <p:nvPr/>
          </p:nvSpPr>
          <p:spPr>
            <a:xfrm>
              <a:off x="7878233"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13472A5A-0293-3C7A-CB69-D1CA7F70ACA0}"/>
                </a:ext>
              </a:extLst>
            </p:cNvPr>
            <p:cNvSpPr/>
            <p:nvPr/>
          </p:nvSpPr>
          <p:spPr>
            <a:xfrm>
              <a:off x="7878233"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393234FB-D016-AAB2-6EC9-B75E58045682}"/>
                </a:ext>
              </a:extLst>
            </p:cNvPr>
            <p:cNvSpPr/>
            <p:nvPr/>
          </p:nvSpPr>
          <p:spPr>
            <a:xfrm>
              <a:off x="7878233"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F91A518F-560A-FF32-4F02-7A060E085581}"/>
                </a:ext>
              </a:extLst>
            </p:cNvPr>
            <p:cNvSpPr/>
            <p:nvPr/>
          </p:nvSpPr>
          <p:spPr>
            <a:xfrm>
              <a:off x="7878233"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31A14872-B22E-C6CB-C7D7-FAC76B5C22B0}"/>
                </a:ext>
              </a:extLst>
            </p:cNvPr>
            <p:cNvSpPr/>
            <p:nvPr/>
          </p:nvSpPr>
          <p:spPr>
            <a:xfrm>
              <a:off x="7874000"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F82FB8C-F213-50CB-BDA1-36CE75E5EDDC}"/>
                </a:ext>
              </a:extLst>
            </p:cNvPr>
            <p:cNvCxnSpPr>
              <a:stCxn id="9" idx="6"/>
              <a:endCxn id="12" idx="2"/>
            </p:cNvCxnSpPr>
            <p:nvPr/>
          </p:nvCxnSpPr>
          <p:spPr>
            <a:xfrm flipV="1">
              <a:off x="7014633" y="6205981"/>
              <a:ext cx="863600" cy="4619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54250AB-4A2A-D047-31A5-110C590EDEA3}"/>
                </a:ext>
              </a:extLst>
            </p:cNvPr>
            <p:cNvCxnSpPr>
              <a:cxnSpLocks/>
              <a:stCxn id="9" idx="6"/>
              <a:endCxn id="13" idx="2"/>
            </p:cNvCxnSpPr>
            <p:nvPr/>
          </p:nvCxnSpPr>
          <p:spPr>
            <a:xfrm>
              <a:off x="7014633" y="6667960"/>
              <a:ext cx="863600" cy="272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F0794C4-A246-CE63-E0E4-3F995DF85C9A}"/>
                </a:ext>
              </a:extLst>
            </p:cNvPr>
            <p:cNvCxnSpPr>
              <a:cxnSpLocks/>
              <a:stCxn id="9" idx="6"/>
              <a:endCxn id="14" idx="2"/>
            </p:cNvCxnSpPr>
            <p:nvPr/>
          </p:nvCxnSpPr>
          <p:spPr>
            <a:xfrm>
              <a:off x="7014633" y="6667960"/>
              <a:ext cx="863600" cy="5165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0AF314E5-E888-260A-CE55-DACC79DDBBE8}"/>
                </a:ext>
              </a:extLst>
            </p:cNvPr>
            <p:cNvCxnSpPr>
              <a:cxnSpLocks/>
              <a:stCxn id="9" idx="6"/>
              <a:endCxn id="15" idx="2"/>
            </p:cNvCxnSpPr>
            <p:nvPr/>
          </p:nvCxnSpPr>
          <p:spPr>
            <a:xfrm>
              <a:off x="7014633" y="6667960"/>
              <a:ext cx="863600" cy="966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4DEE86F-0B7A-6242-F9F2-3A7C3ED1449F}"/>
                </a:ext>
              </a:extLst>
            </p:cNvPr>
            <p:cNvCxnSpPr>
              <a:cxnSpLocks/>
              <a:stCxn id="9" idx="6"/>
              <a:endCxn id="16" idx="2"/>
            </p:cNvCxnSpPr>
            <p:nvPr/>
          </p:nvCxnSpPr>
          <p:spPr>
            <a:xfrm>
              <a:off x="7014633" y="6667960"/>
              <a:ext cx="859367" cy="20097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94AD95B-0C3D-681D-3ADA-E5A2F2CB5CFA}"/>
                </a:ext>
              </a:extLst>
            </p:cNvPr>
            <p:cNvCxnSpPr>
              <a:cxnSpLocks/>
              <a:stCxn id="11" idx="6"/>
              <a:endCxn id="16" idx="2"/>
            </p:cNvCxnSpPr>
            <p:nvPr/>
          </p:nvCxnSpPr>
          <p:spPr>
            <a:xfrm>
              <a:off x="7010400" y="8015555"/>
              <a:ext cx="863600" cy="662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B73D702-C7B7-8C4D-F744-BE0B408483A1}"/>
                </a:ext>
              </a:extLst>
            </p:cNvPr>
            <p:cNvCxnSpPr>
              <a:cxnSpLocks/>
              <a:stCxn id="11" idx="6"/>
              <a:endCxn id="12" idx="2"/>
            </p:cNvCxnSpPr>
            <p:nvPr/>
          </p:nvCxnSpPr>
          <p:spPr>
            <a:xfrm flipV="1">
              <a:off x="7010400" y="6205981"/>
              <a:ext cx="867833" cy="18095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E9F6C00-1D4E-4D0C-D25D-78EDE3617F08}"/>
                </a:ext>
              </a:extLst>
            </p:cNvPr>
            <p:cNvCxnSpPr>
              <a:cxnSpLocks/>
              <a:stCxn id="10" idx="6"/>
              <a:endCxn id="12" idx="2"/>
            </p:cNvCxnSpPr>
            <p:nvPr/>
          </p:nvCxnSpPr>
          <p:spPr>
            <a:xfrm flipV="1">
              <a:off x="7014633" y="6205981"/>
              <a:ext cx="863600" cy="9276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円/楕円 24">
              <a:extLst>
                <a:ext uri="{FF2B5EF4-FFF2-40B4-BE49-F238E27FC236}">
                  <a16:creationId xmlns:a16="http://schemas.microsoft.com/office/drawing/2014/main" id="{9DB3B25B-379B-B8C3-F7F7-993374DBCD99}"/>
                </a:ext>
              </a:extLst>
            </p:cNvPr>
            <p:cNvSpPr/>
            <p:nvPr/>
          </p:nvSpPr>
          <p:spPr>
            <a:xfrm>
              <a:off x="11000317" y="622134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B5468ABE-F045-BC4C-546D-6A038DE9659E}"/>
                </a:ext>
              </a:extLst>
            </p:cNvPr>
            <p:cNvSpPr/>
            <p:nvPr/>
          </p:nvSpPr>
          <p:spPr>
            <a:xfrm>
              <a:off x="11004550" y="6744494"/>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FBC9AC7-66B5-EA47-2F64-C8D5F175CCFF}"/>
                </a:ext>
              </a:extLst>
            </p:cNvPr>
            <p:cNvSpPr/>
            <p:nvPr/>
          </p:nvSpPr>
          <p:spPr>
            <a:xfrm>
              <a:off x="11013017" y="726764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EB4F3806-A266-17BB-8E06-63CDCE85F903}"/>
                </a:ext>
              </a:extLst>
            </p:cNvPr>
            <p:cNvSpPr/>
            <p:nvPr/>
          </p:nvSpPr>
          <p:spPr>
            <a:xfrm>
              <a:off x="11008785" y="796563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30C74F9-3600-F62C-10FB-1020ACE09AD3}"/>
                </a:ext>
              </a:extLst>
            </p:cNvPr>
            <p:cNvCxnSpPr>
              <a:cxnSpLocks/>
              <a:stCxn id="45" idx="6"/>
              <a:endCxn id="25" idx="2"/>
            </p:cNvCxnSpPr>
            <p:nvPr/>
          </p:nvCxnSpPr>
          <p:spPr>
            <a:xfrm>
              <a:off x="10174816" y="6205981"/>
              <a:ext cx="825501" cy="205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61908876-39F1-7CAA-A5E3-0EBA63A3D434}"/>
                </a:ext>
              </a:extLst>
            </p:cNvPr>
            <p:cNvCxnSpPr>
              <a:cxnSpLocks/>
              <a:stCxn id="49" idx="6"/>
              <a:endCxn id="28" idx="2"/>
            </p:cNvCxnSpPr>
            <p:nvPr/>
          </p:nvCxnSpPr>
          <p:spPr>
            <a:xfrm flipV="1">
              <a:off x="10183284" y="8156133"/>
              <a:ext cx="825501" cy="5215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C5DBE0AE-6961-002B-457E-FE61EC34A61B}"/>
                </a:ext>
              </a:extLst>
            </p:cNvPr>
            <p:cNvCxnSpPr>
              <a:cxnSpLocks/>
              <a:stCxn id="49" idx="6"/>
              <a:endCxn id="27" idx="2"/>
            </p:cNvCxnSpPr>
            <p:nvPr/>
          </p:nvCxnSpPr>
          <p:spPr>
            <a:xfrm flipV="1">
              <a:off x="10183284" y="7458145"/>
              <a:ext cx="829733" cy="1219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F6BC5CD-BC07-C8A9-933E-CC0DB2EDEBEB}"/>
                </a:ext>
              </a:extLst>
            </p:cNvPr>
            <p:cNvCxnSpPr>
              <a:cxnSpLocks/>
              <a:stCxn id="49" idx="6"/>
              <a:endCxn id="25" idx="2"/>
            </p:cNvCxnSpPr>
            <p:nvPr/>
          </p:nvCxnSpPr>
          <p:spPr>
            <a:xfrm flipV="1">
              <a:off x="10183284" y="6411843"/>
              <a:ext cx="817033" cy="22658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D19C695-D7CA-5E59-69B8-3EA59ADED376}"/>
                </a:ext>
              </a:extLst>
            </p:cNvPr>
            <p:cNvCxnSpPr>
              <a:cxnSpLocks/>
              <a:stCxn id="45" idx="6"/>
              <a:endCxn id="26" idx="2"/>
            </p:cNvCxnSpPr>
            <p:nvPr/>
          </p:nvCxnSpPr>
          <p:spPr>
            <a:xfrm>
              <a:off x="10174816" y="6205981"/>
              <a:ext cx="829734" cy="729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43CB949-7333-C4F5-1FD9-F901CB398014}"/>
                </a:ext>
              </a:extLst>
            </p:cNvPr>
            <p:cNvCxnSpPr>
              <a:cxnSpLocks/>
              <a:stCxn id="45" idx="6"/>
              <a:endCxn id="28" idx="2"/>
            </p:cNvCxnSpPr>
            <p:nvPr/>
          </p:nvCxnSpPr>
          <p:spPr>
            <a:xfrm>
              <a:off x="10174816" y="6205981"/>
              <a:ext cx="833969" cy="1950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円/楕円 34">
              <a:extLst>
                <a:ext uri="{FF2B5EF4-FFF2-40B4-BE49-F238E27FC236}">
                  <a16:creationId xmlns:a16="http://schemas.microsoft.com/office/drawing/2014/main" id="{63A86D27-D9DC-B447-D8C8-F463D69CDF40}"/>
                </a:ext>
              </a:extLst>
            </p:cNvPr>
            <p:cNvSpPr/>
            <p:nvPr/>
          </p:nvSpPr>
          <p:spPr>
            <a:xfrm>
              <a:off x="8842375"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A74600A6-05B6-E668-70F6-445AFCACA3CB}"/>
                </a:ext>
              </a:extLst>
            </p:cNvPr>
            <p:cNvSpPr/>
            <p:nvPr/>
          </p:nvSpPr>
          <p:spPr>
            <a:xfrm>
              <a:off x="8842375"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527538E6-55D3-7AFF-192C-A47141DA5CB9}"/>
                </a:ext>
              </a:extLst>
            </p:cNvPr>
            <p:cNvSpPr/>
            <p:nvPr/>
          </p:nvSpPr>
          <p:spPr>
            <a:xfrm>
              <a:off x="8842375"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8FD5BF2D-F531-E430-138C-25734475E0F6}"/>
                </a:ext>
              </a:extLst>
            </p:cNvPr>
            <p:cNvSpPr/>
            <p:nvPr/>
          </p:nvSpPr>
          <p:spPr>
            <a:xfrm>
              <a:off x="8842375"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C8141774-E305-C654-BF7C-0780F7166ACB}"/>
                </a:ext>
              </a:extLst>
            </p:cNvPr>
            <p:cNvSpPr/>
            <p:nvPr/>
          </p:nvSpPr>
          <p:spPr>
            <a:xfrm>
              <a:off x="8838142"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25664FB0-1D4F-D295-B5DC-3F157560F4E6}"/>
                </a:ext>
              </a:extLst>
            </p:cNvPr>
            <p:cNvCxnSpPr>
              <a:cxnSpLocks/>
              <a:stCxn id="12" idx="6"/>
              <a:endCxn id="35" idx="2"/>
            </p:cNvCxnSpPr>
            <p:nvPr/>
          </p:nvCxnSpPr>
          <p:spPr>
            <a:xfrm>
              <a:off x="8259233" y="6205981"/>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D5117BE9-0698-7A3E-E44E-19303CFC167A}"/>
                </a:ext>
              </a:extLst>
            </p:cNvPr>
            <p:cNvCxnSpPr>
              <a:cxnSpLocks/>
              <a:stCxn id="13" idx="6"/>
              <a:endCxn id="36" idx="2"/>
            </p:cNvCxnSpPr>
            <p:nvPr/>
          </p:nvCxnSpPr>
          <p:spPr>
            <a:xfrm>
              <a:off x="8259233" y="6695237"/>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8BECD487-D199-F23C-31A1-22D18F913CAE}"/>
                </a:ext>
              </a:extLst>
            </p:cNvPr>
            <p:cNvCxnSpPr>
              <a:cxnSpLocks/>
              <a:stCxn id="14" idx="6"/>
              <a:endCxn id="37" idx="2"/>
            </p:cNvCxnSpPr>
            <p:nvPr/>
          </p:nvCxnSpPr>
          <p:spPr>
            <a:xfrm>
              <a:off x="8259233" y="7184493"/>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175C67D-7D27-2E67-7B13-EC2E8B823C68}"/>
                </a:ext>
              </a:extLst>
            </p:cNvPr>
            <p:cNvCxnSpPr>
              <a:cxnSpLocks/>
              <a:stCxn id="15" idx="6"/>
              <a:endCxn id="38" idx="2"/>
            </p:cNvCxnSpPr>
            <p:nvPr/>
          </p:nvCxnSpPr>
          <p:spPr>
            <a:xfrm>
              <a:off x="8259233" y="7634557"/>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6F6E563-C637-07E4-5C53-696CD4DE73AC}"/>
                </a:ext>
              </a:extLst>
            </p:cNvPr>
            <p:cNvCxnSpPr>
              <a:cxnSpLocks/>
              <a:stCxn id="16" idx="6"/>
              <a:endCxn id="39" idx="2"/>
            </p:cNvCxnSpPr>
            <p:nvPr/>
          </p:nvCxnSpPr>
          <p:spPr>
            <a:xfrm>
              <a:off x="8255000" y="8677712"/>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円/楕円 44">
              <a:extLst>
                <a:ext uri="{FF2B5EF4-FFF2-40B4-BE49-F238E27FC236}">
                  <a16:creationId xmlns:a16="http://schemas.microsoft.com/office/drawing/2014/main" id="{6FA9A974-779B-F418-0ED2-E554743B3123}"/>
                </a:ext>
              </a:extLst>
            </p:cNvPr>
            <p:cNvSpPr/>
            <p:nvPr/>
          </p:nvSpPr>
          <p:spPr>
            <a:xfrm>
              <a:off x="9793816"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7BCAA253-8622-6549-1C9F-D09222776570}"/>
                </a:ext>
              </a:extLst>
            </p:cNvPr>
            <p:cNvSpPr/>
            <p:nvPr/>
          </p:nvSpPr>
          <p:spPr>
            <a:xfrm>
              <a:off x="9793816"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4BC13BB3-5448-8827-F01C-10DAF3D0920C}"/>
                </a:ext>
              </a:extLst>
            </p:cNvPr>
            <p:cNvSpPr/>
            <p:nvPr/>
          </p:nvSpPr>
          <p:spPr>
            <a:xfrm>
              <a:off x="9793816"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7B05EBA8-1C47-1815-9EE2-D9415D69D798}"/>
                </a:ext>
              </a:extLst>
            </p:cNvPr>
            <p:cNvSpPr/>
            <p:nvPr/>
          </p:nvSpPr>
          <p:spPr>
            <a:xfrm>
              <a:off x="9793816"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4A2B0313-4F3B-C046-BAB4-FDA468C8F855}"/>
                </a:ext>
              </a:extLst>
            </p:cNvPr>
            <p:cNvSpPr/>
            <p:nvPr/>
          </p:nvSpPr>
          <p:spPr>
            <a:xfrm>
              <a:off x="9802284"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F5975959-E635-97BF-23F6-B9DEB65AED4F}"/>
                </a:ext>
              </a:extLst>
            </p:cNvPr>
            <p:cNvCxnSpPr>
              <a:cxnSpLocks/>
              <a:stCxn id="35" idx="6"/>
              <a:endCxn id="45" idx="2"/>
            </p:cNvCxnSpPr>
            <p:nvPr/>
          </p:nvCxnSpPr>
          <p:spPr>
            <a:xfrm>
              <a:off x="9223375" y="6205981"/>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0AF7D260-D3D2-03C2-662D-514EA932F400}"/>
                </a:ext>
              </a:extLst>
            </p:cNvPr>
            <p:cNvCxnSpPr>
              <a:cxnSpLocks/>
              <a:stCxn id="36" idx="6"/>
              <a:endCxn id="46" idx="2"/>
            </p:cNvCxnSpPr>
            <p:nvPr/>
          </p:nvCxnSpPr>
          <p:spPr>
            <a:xfrm>
              <a:off x="9223375" y="6695237"/>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C7357F3-B4BF-2D92-3C2D-D9F96DC88242}"/>
                </a:ext>
              </a:extLst>
            </p:cNvPr>
            <p:cNvCxnSpPr>
              <a:cxnSpLocks/>
              <a:stCxn id="37" idx="6"/>
              <a:endCxn id="47" idx="2"/>
            </p:cNvCxnSpPr>
            <p:nvPr/>
          </p:nvCxnSpPr>
          <p:spPr>
            <a:xfrm>
              <a:off x="9223375" y="7184493"/>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26301FAB-DDE9-EA0A-1636-923401E39CA2}"/>
                </a:ext>
              </a:extLst>
            </p:cNvPr>
            <p:cNvCxnSpPr>
              <a:cxnSpLocks/>
              <a:stCxn id="38" idx="6"/>
              <a:endCxn id="48" idx="2"/>
            </p:cNvCxnSpPr>
            <p:nvPr/>
          </p:nvCxnSpPr>
          <p:spPr>
            <a:xfrm>
              <a:off x="9223375" y="7634557"/>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576D2E16-3C01-A91D-9E5B-D3E6269C4D20}"/>
                </a:ext>
              </a:extLst>
            </p:cNvPr>
            <p:cNvCxnSpPr>
              <a:cxnSpLocks/>
              <a:stCxn id="39" idx="6"/>
              <a:endCxn id="49" idx="2"/>
            </p:cNvCxnSpPr>
            <p:nvPr/>
          </p:nvCxnSpPr>
          <p:spPr>
            <a:xfrm>
              <a:off x="9219142" y="8677712"/>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50E045CA-4590-284B-3EA6-A082A80060B4}"/>
                </a:ext>
              </a:extLst>
            </p:cNvPr>
            <p:cNvCxnSpPr>
              <a:cxnSpLocks/>
              <a:stCxn id="10" idx="6"/>
              <a:endCxn id="15" idx="2"/>
            </p:cNvCxnSpPr>
            <p:nvPr/>
          </p:nvCxnSpPr>
          <p:spPr>
            <a:xfrm>
              <a:off x="7014633" y="7133627"/>
              <a:ext cx="863600" cy="500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FD06A14A-250F-3B40-F08A-D46A06FF4728}"/>
                </a:ext>
              </a:extLst>
            </p:cNvPr>
            <p:cNvCxnSpPr>
              <a:cxnSpLocks/>
              <a:stCxn id="10" idx="6"/>
              <a:endCxn id="16" idx="2"/>
            </p:cNvCxnSpPr>
            <p:nvPr/>
          </p:nvCxnSpPr>
          <p:spPr>
            <a:xfrm>
              <a:off x="7014633" y="7133627"/>
              <a:ext cx="859367" cy="1544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07A30B94-3D78-8C17-AF0A-2DFD0BEAEF68}"/>
                </a:ext>
              </a:extLst>
            </p:cNvPr>
            <p:cNvCxnSpPr>
              <a:cxnSpLocks/>
              <a:stCxn id="25" idx="6"/>
              <a:endCxn id="59" idx="2"/>
            </p:cNvCxnSpPr>
            <p:nvPr/>
          </p:nvCxnSpPr>
          <p:spPr>
            <a:xfrm>
              <a:off x="11381317" y="6411843"/>
              <a:ext cx="1009649" cy="256117"/>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3F9AC647-EEF3-0237-D7FD-E5790E317BBA}"/>
                </a:ext>
              </a:extLst>
            </p:cNvPr>
            <p:cNvCxnSpPr>
              <a:cxnSpLocks/>
              <a:stCxn id="28" idx="6"/>
              <a:endCxn id="61" idx="2"/>
            </p:cNvCxnSpPr>
            <p:nvPr/>
          </p:nvCxnSpPr>
          <p:spPr>
            <a:xfrm flipV="1">
              <a:off x="11389785" y="8015555"/>
              <a:ext cx="996948" cy="140578"/>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59" name="円/楕円 58">
              <a:extLst>
                <a:ext uri="{FF2B5EF4-FFF2-40B4-BE49-F238E27FC236}">
                  <a16:creationId xmlns:a16="http://schemas.microsoft.com/office/drawing/2014/main" id="{7CFD0EF5-C6B7-70F5-80B6-A553797B4092}"/>
                </a:ext>
              </a:extLst>
            </p:cNvPr>
            <p:cNvSpPr/>
            <p:nvPr/>
          </p:nvSpPr>
          <p:spPr>
            <a:xfrm>
              <a:off x="12390966" y="6477460"/>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287BC27-60EC-459B-EFAC-0A7E8CBD901C}"/>
                </a:ext>
              </a:extLst>
            </p:cNvPr>
            <p:cNvSpPr/>
            <p:nvPr/>
          </p:nvSpPr>
          <p:spPr>
            <a:xfrm>
              <a:off x="12390966" y="694312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92A5F8EC-C2A5-F596-B888-B97B46D660D5}"/>
                </a:ext>
              </a:extLst>
            </p:cNvPr>
            <p:cNvSpPr/>
            <p:nvPr/>
          </p:nvSpPr>
          <p:spPr>
            <a:xfrm>
              <a:off x="12386733" y="782505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E13DB23F-24BB-287F-2F6E-5DE35A4F0C74}"/>
                </a:ext>
              </a:extLst>
            </p:cNvPr>
            <p:cNvCxnSpPr>
              <a:cxnSpLocks/>
              <a:stCxn id="10" idx="4"/>
              <a:endCxn id="11" idx="0"/>
            </p:cNvCxnSpPr>
            <p:nvPr/>
          </p:nvCxnSpPr>
          <p:spPr>
            <a:xfrm flipH="1">
              <a:off x="6819900" y="7324127"/>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8E42EEB4-C08E-847F-0410-1A5D978400FC}"/>
                </a:ext>
              </a:extLst>
            </p:cNvPr>
            <p:cNvCxnSpPr>
              <a:cxnSpLocks/>
              <a:stCxn id="15" idx="4"/>
              <a:endCxn id="16" idx="0"/>
            </p:cNvCxnSpPr>
            <p:nvPr/>
          </p:nvCxnSpPr>
          <p:spPr>
            <a:xfrm flipH="1">
              <a:off x="8064500" y="7825057"/>
              <a:ext cx="4233"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03642E51-42ED-B17B-FD4E-07D0DFA2A3F8}"/>
                </a:ext>
              </a:extLst>
            </p:cNvPr>
            <p:cNvCxnSpPr>
              <a:cxnSpLocks/>
              <a:stCxn id="38" idx="4"/>
              <a:endCxn id="39" idx="0"/>
            </p:cNvCxnSpPr>
            <p:nvPr/>
          </p:nvCxnSpPr>
          <p:spPr>
            <a:xfrm flipH="1">
              <a:off x="9028642" y="7825057"/>
              <a:ext cx="4233"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28518618-2A81-BC62-7D0C-8E890129428E}"/>
                </a:ext>
              </a:extLst>
            </p:cNvPr>
            <p:cNvCxnSpPr>
              <a:cxnSpLocks/>
              <a:stCxn id="48" idx="4"/>
              <a:endCxn id="49" idx="0"/>
            </p:cNvCxnSpPr>
            <p:nvPr/>
          </p:nvCxnSpPr>
          <p:spPr>
            <a:xfrm>
              <a:off x="9984316" y="7825057"/>
              <a:ext cx="8468"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0E0B5B62-9E88-C848-3F55-CE88C239ABBE}"/>
                </a:ext>
              </a:extLst>
            </p:cNvPr>
            <p:cNvCxnSpPr>
              <a:cxnSpLocks/>
              <a:stCxn id="27" idx="4"/>
              <a:endCxn id="28" idx="0"/>
            </p:cNvCxnSpPr>
            <p:nvPr/>
          </p:nvCxnSpPr>
          <p:spPr>
            <a:xfrm flipH="1">
              <a:off x="11199285" y="7648645"/>
              <a:ext cx="4232" cy="316988"/>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EB8C0D53-501D-C78A-3467-5CD87BA630E9}"/>
                </a:ext>
              </a:extLst>
            </p:cNvPr>
            <p:cNvCxnSpPr>
              <a:cxnSpLocks/>
              <a:stCxn id="60" idx="4"/>
              <a:endCxn id="61" idx="0"/>
            </p:cNvCxnSpPr>
            <p:nvPr/>
          </p:nvCxnSpPr>
          <p:spPr>
            <a:xfrm flipH="1">
              <a:off x="12577233" y="7324127"/>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grpSp>
      <p:sp>
        <p:nvSpPr>
          <p:cNvPr id="68" name="角丸四角形 67">
            <a:extLst>
              <a:ext uri="{FF2B5EF4-FFF2-40B4-BE49-F238E27FC236}">
                <a16:creationId xmlns:a16="http://schemas.microsoft.com/office/drawing/2014/main" id="{355E0D21-5E10-0020-F130-1BD6D76D10E4}"/>
              </a:ext>
            </a:extLst>
          </p:cNvPr>
          <p:cNvSpPr/>
          <p:nvPr/>
        </p:nvSpPr>
        <p:spPr>
          <a:xfrm>
            <a:off x="6164386" y="5880058"/>
            <a:ext cx="1609723" cy="3051490"/>
          </a:xfrm>
          <a:prstGeom prst="roundRect">
            <a:avLst>
              <a:gd name="adj" fmla="val 11735"/>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角丸四角形 68">
            <a:extLst>
              <a:ext uri="{FF2B5EF4-FFF2-40B4-BE49-F238E27FC236}">
                <a16:creationId xmlns:a16="http://schemas.microsoft.com/office/drawing/2014/main" id="{776A17AF-B765-DAF3-6A1D-B6CA3A91B5BB}"/>
              </a:ext>
            </a:extLst>
          </p:cNvPr>
          <p:cNvSpPr/>
          <p:nvPr/>
        </p:nvSpPr>
        <p:spPr>
          <a:xfrm>
            <a:off x="4963182" y="6418192"/>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6C2C8E11-988D-9CBD-7950-B812599A170B}"/>
              </a:ext>
            </a:extLst>
          </p:cNvPr>
          <p:cNvSpPr txBox="1"/>
          <p:nvPr/>
        </p:nvSpPr>
        <p:spPr>
          <a:xfrm>
            <a:off x="5841101" y="9244408"/>
            <a:ext cx="2223555"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各◯において</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関数を計算</a:t>
            </a:r>
          </a:p>
        </p:txBody>
      </p:sp>
      <p:sp>
        <p:nvSpPr>
          <p:cNvPr id="71" name="テキスト ボックス 70">
            <a:extLst>
              <a:ext uri="{FF2B5EF4-FFF2-40B4-BE49-F238E27FC236}">
                <a16:creationId xmlns:a16="http://schemas.microsoft.com/office/drawing/2014/main" id="{2D7F79B7-383F-0A7F-07BF-F46A8D3ACD38}"/>
              </a:ext>
            </a:extLst>
          </p:cNvPr>
          <p:cNvSpPr txBox="1"/>
          <p:nvPr/>
        </p:nvSpPr>
        <p:spPr>
          <a:xfrm>
            <a:off x="8029952" y="9239336"/>
            <a:ext cx="2328862"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赤い四角の計算を繰り返す</a:t>
            </a:r>
          </a:p>
        </p:txBody>
      </p:sp>
      <p:sp>
        <p:nvSpPr>
          <p:cNvPr id="72" name="テキスト ボックス 71">
            <a:extLst>
              <a:ext uri="{FF2B5EF4-FFF2-40B4-BE49-F238E27FC236}">
                <a16:creationId xmlns:a16="http://schemas.microsoft.com/office/drawing/2014/main" id="{5137EFDD-8868-6764-6791-71255F40149B}"/>
              </a:ext>
            </a:extLst>
          </p:cNvPr>
          <p:cNvSpPr txBox="1"/>
          <p:nvPr/>
        </p:nvSpPr>
        <p:spPr>
          <a:xfrm>
            <a:off x="10253507" y="9215911"/>
            <a:ext cx="1791758"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出力の値が</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出る</a:t>
            </a:r>
          </a:p>
        </p:txBody>
      </p:sp>
      <p:sp>
        <p:nvSpPr>
          <p:cNvPr id="76" name="テキスト ボックス 75">
            <a:extLst>
              <a:ext uri="{FF2B5EF4-FFF2-40B4-BE49-F238E27FC236}">
                <a16:creationId xmlns:a16="http://schemas.microsoft.com/office/drawing/2014/main" id="{5C6E3BA2-D12E-7604-879C-03BE6C2BC199}"/>
              </a:ext>
            </a:extLst>
          </p:cNvPr>
          <p:cNvSpPr txBox="1"/>
          <p:nvPr/>
        </p:nvSpPr>
        <p:spPr>
          <a:xfrm>
            <a:off x="4545631" y="8508810"/>
            <a:ext cx="1315583" cy="461665"/>
          </a:xfrm>
          <a:prstGeom prst="rect">
            <a:avLst/>
          </a:prstGeom>
          <a:noFill/>
        </p:spPr>
        <p:txBody>
          <a:bodyPr wrap="square" rtlCol="0">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入力値</a:t>
            </a:r>
          </a:p>
        </p:txBody>
      </p:sp>
      <p:sp>
        <p:nvSpPr>
          <p:cNvPr id="77" name="テキスト ボックス 76">
            <a:extLst>
              <a:ext uri="{FF2B5EF4-FFF2-40B4-BE49-F238E27FC236}">
                <a16:creationId xmlns:a16="http://schemas.microsoft.com/office/drawing/2014/main" id="{4CB25FDF-45F8-C6C4-7378-0B9D806B9D84}"/>
              </a:ext>
            </a:extLst>
          </p:cNvPr>
          <p:cNvSpPr txBox="1"/>
          <p:nvPr/>
        </p:nvSpPr>
        <p:spPr>
          <a:xfrm>
            <a:off x="10358814" y="8373051"/>
            <a:ext cx="1315583"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出力値</a:t>
            </a:r>
          </a:p>
        </p:txBody>
      </p:sp>
      <p:sp>
        <p:nvSpPr>
          <p:cNvPr id="79" name="角丸四角形 78">
            <a:extLst>
              <a:ext uri="{FF2B5EF4-FFF2-40B4-BE49-F238E27FC236}">
                <a16:creationId xmlns:a16="http://schemas.microsoft.com/office/drawing/2014/main" id="{872C94B6-DD64-8627-4ED6-79CE65E4F9DF}"/>
              </a:ext>
            </a:extLst>
          </p:cNvPr>
          <p:cNvSpPr/>
          <p:nvPr/>
        </p:nvSpPr>
        <p:spPr>
          <a:xfrm>
            <a:off x="10731934" y="6384639"/>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柱 79">
            <a:extLst>
              <a:ext uri="{FF2B5EF4-FFF2-40B4-BE49-F238E27FC236}">
                <a16:creationId xmlns:a16="http://schemas.microsoft.com/office/drawing/2014/main" id="{E4515C79-89CE-728F-7432-8867C502A4DC}"/>
              </a:ext>
            </a:extLst>
          </p:cNvPr>
          <p:cNvSpPr/>
          <p:nvPr/>
        </p:nvSpPr>
        <p:spPr>
          <a:xfrm>
            <a:off x="457200" y="6624054"/>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a:extLst>
              <a:ext uri="{FF2B5EF4-FFF2-40B4-BE49-F238E27FC236}">
                <a16:creationId xmlns:a16="http://schemas.microsoft.com/office/drawing/2014/main" id="{B5E40A63-EEEA-AE8D-AC29-AE3B40DB7C40}"/>
              </a:ext>
            </a:extLst>
          </p:cNvPr>
          <p:cNvSpPr/>
          <p:nvPr/>
        </p:nvSpPr>
        <p:spPr>
          <a:xfrm>
            <a:off x="13610164" y="649917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a:extLst>
              <a:ext uri="{FF2B5EF4-FFF2-40B4-BE49-F238E27FC236}">
                <a16:creationId xmlns:a16="http://schemas.microsoft.com/office/drawing/2014/main" id="{3B34FE39-E9BF-B956-7D69-4F6E3732BF89}"/>
              </a:ext>
            </a:extLst>
          </p:cNvPr>
          <p:cNvSpPr/>
          <p:nvPr/>
        </p:nvSpPr>
        <p:spPr>
          <a:xfrm>
            <a:off x="13610164" y="6964838"/>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a:extLst>
              <a:ext uri="{FF2B5EF4-FFF2-40B4-BE49-F238E27FC236}">
                <a16:creationId xmlns:a16="http://schemas.microsoft.com/office/drawing/2014/main" id="{C0575D42-DADC-5CAF-E9F7-F58BA46DEDE5}"/>
              </a:ext>
            </a:extLst>
          </p:cNvPr>
          <p:cNvSpPr/>
          <p:nvPr/>
        </p:nvSpPr>
        <p:spPr>
          <a:xfrm>
            <a:off x="13605931" y="7846766"/>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0" name="直線コネクタ 139">
            <a:extLst>
              <a:ext uri="{FF2B5EF4-FFF2-40B4-BE49-F238E27FC236}">
                <a16:creationId xmlns:a16="http://schemas.microsoft.com/office/drawing/2014/main" id="{C27FFF0D-C8BA-8E9B-2F2F-2395924D46B2}"/>
              </a:ext>
            </a:extLst>
          </p:cNvPr>
          <p:cNvCxnSpPr>
            <a:cxnSpLocks/>
            <a:stCxn id="133" idx="4"/>
            <a:endCxn id="134" idx="0"/>
          </p:cNvCxnSpPr>
          <p:nvPr/>
        </p:nvCxnSpPr>
        <p:spPr>
          <a:xfrm flipH="1">
            <a:off x="13796431" y="7345838"/>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41" name="角丸四角形 140">
            <a:extLst>
              <a:ext uri="{FF2B5EF4-FFF2-40B4-BE49-F238E27FC236}">
                <a16:creationId xmlns:a16="http://schemas.microsoft.com/office/drawing/2014/main" id="{B9C3CD35-5BE4-5E8A-4DE9-9902692158E7}"/>
              </a:ext>
            </a:extLst>
          </p:cNvPr>
          <p:cNvSpPr/>
          <p:nvPr/>
        </p:nvSpPr>
        <p:spPr>
          <a:xfrm>
            <a:off x="13519149" y="6377362"/>
            <a:ext cx="554564" cy="1966708"/>
          </a:xfrm>
          <a:prstGeom prst="roundRect">
            <a:avLst>
              <a:gd name="adj" fmla="val 11735"/>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a:extLst>
              <a:ext uri="{FF2B5EF4-FFF2-40B4-BE49-F238E27FC236}">
                <a16:creationId xmlns:a16="http://schemas.microsoft.com/office/drawing/2014/main" id="{5E38300E-88C5-D545-F9E1-DA973937C24B}"/>
              </a:ext>
            </a:extLst>
          </p:cNvPr>
          <p:cNvSpPr txBox="1"/>
          <p:nvPr/>
        </p:nvSpPr>
        <p:spPr>
          <a:xfrm>
            <a:off x="13138639" y="8384900"/>
            <a:ext cx="1495559"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正解の値</a:t>
            </a:r>
          </a:p>
        </p:txBody>
      </p:sp>
      <p:sp>
        <p:nvSpPr>
          <p:cNvPr id="157" name="円柱 156">
            <a:extLst>
              <a:ext uri="{FF2B5EF4-FFF2-40B4-BE49-F238E27FC236}">
                <a16:creationId xmlns:a16="http://schemas.microsoft.com/office/drawing/2014/main" id="{8C0CBB94-6F8B-77EB-5C22-59F0E3B6DAFA}"/>
              </a:ext>
            </a:extLst>
          </p:cNvPr>
          <p:cNvSpPr/>
          <p:nvPr/>
        </p:nvSpPr>
        <p:spPr>
          <a:xfrm>
            <a:off x="16148199" y="6499171"/>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右矢印 157">
            <a:extLst>
              <a:ext uri="{FF2B5EF4-FFF2-40B4-BE49-F238E27FC236}">
                <a16:creationId xmlns:a16="http://schemas.microsoft.com/office/drawing/2014/main" id="{0D91E910-214C-F594-CCEA-815DE7E1D510}"/>
              </a:ext>
            </a:extLst>
          </p:cNvPr>
          <p:cNvSpPr/>
          <p:nvPr/>
        </p:nvSpPr>
        <p:spPr>
          <a:xfrm rot="10800000">
            <a:off x="14224732" y="6956705"/>
            <a:ext cx="1742297" cy="982582"/>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B0EFD25-E356-9586-4F70-7BF726BFE639}"/>
              </a:ext>
            </a:extLst>
          </p:cNvPr>
          <p:cNvSpPr txBox="1"/>
          <p:nvPr/>
        </p:nvSpPr>
        <p:spPr>
          <a:xfrm>
            <a:off x="15622261" y="8547761"/>
            <a:ext cx="3086100" cy="738664"/>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学習させるデータ</a:t>
            </a:r>
            <a:endParaRPr kumimoji="1" lang="en-US" altLang="ja-JP" sz="2200" dirty="0">
              <a:latin typeface="Hiragino Kaku Gothic Pro W3" panose="020B0300000000000000" pitchFamily="34" charset="-128"/>
              <a:ea typeface="Hiragino Kaku Gothic Pro W3" panose="020B0300000000000000" pitchFamily="34" charset="-128"/>
            </a:endParaRPr>
          </a:p>
          <a:p>
            <a:pPr algn="ctr"/>
            <a:r>
              <a:rPr kumimoji="1" lang="ja-JP" altLang="en-US" sz="2000">
                <a:latin typeface="Hiragino Kaku Gothic Pro W3" panose="020B0300000000000000" pitchFamily="34" charset="-128"/>
                <a:ea typeface="Hiragino Kaku Gothic Pro W3" panose="020B0300000000000000" pitchFamily="34" charset="-128"/>
              </a:rPr>
              <a:t>（正解）</a:t>
            </a:r>
          </a:p>
        </p:txBody>
      </p:sp>
    </p:spTree>
    <p:extLst>
      <p:ext uri="{BB962C8B-B14F-4D97-AF65-F5344CB8AC3E}">
        <p14:creationId xmlns:p14="http://schemas.microsoft.com/office/powerpoint/2010/main" val="3392017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04D6E-11B0-2246-ED34-2B128458E67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EC1CE6A-458F-FD22-F9F5-7FEA8643D0C0}"/>
              </a:ext>
            </a:extLst>
          </p:cNvPr>
          <p:cNvSpPr>
            <a:spLocks noGrp="1"/>
          </p:cNvSpPr>
          <p:nvPr>
            <p:ph type="title"/>
          </p:nvPr>
        </p:nvSpPr>
        <p:spPr/>
        <p:txBody>
          <a:bodyPr/>
          <a:lstStyle/>
          <a:p>
            <a:r>
              <a:rPr kumimoji="1" lang="en-US" altLang="ja-JP" dirty="0"/>
              <a:t>AI</a:t>
            </a:r>
            <a:r>
              <a:rPr kumimoji="1" lang="ja-JP" altLang="en-US"/>
              <a:t>の学習フェーズ</a:t>
            </a:r>
          </a:p>
        </p:txBody>
      </p:sp>
      <p:sp>
        <p:nvSpPr>
          <p:cNvPr id="3" name="コンテンツ プレースホルダー 2">
            <a:extLst>
              <a:ext uri="{FF2B5EF4-FFF2-40B4-BE49-F238E27FC236}">
                <a16:creationId xmlns:a16="http://schemas.microsoft.com/office/drawing/2014/main" id="{D351E195-D8EA-AD87-12AE-4627238148A7}"/>
              </a:ext>
            </a:extLst>
          </p:cNvPr>
          <p:cNvSpPr>
            <a:spLocks noGrp="1"/>
          </p:cNvSpPr>
          <p:nvPr>
            <p:ph idx="1"/>
          </p:nvPr>
        </p:nvSpPr>
        <p:spPr>
          <a:xfrm>
            <a:off x="838200" y="2068684"/>
            <a:ext cx="16916400" cy="2976944"/>
          </a:xfrm>
        </p:spPr>
        <p:txBody>
          <a:bodyPr/>
          <a:lstStyle/>
          <a:p>
            <a:r>
              <a:rPr kumimoji="1" lang="ja-JP" altLang="en-US"/>
              <a:t>学習させるデータを用意する</a:t>
            </a:r>
          </a:p>
          <a:p>
            <a:r>
              <a:rPr kumimoji="1" lang="ja-JP" altLang="en-US"/>
              <a:t>学習させるデータを入力して、出力を正解（実際の状況）と比較</a:t>
            </a:r>
            <a:endParaRPr kumimoji="1" lang="en-US" altLang="ja-JP" dirty="0"/>
          </a:p>
          <a:p>
            <a:r>
              <a:rPr kumimoji="1" lang="ja-JP" altLang="en-US"/>
              <a:t>出力と正解を比較して赤四角の関数を調整する</a:t>
            </a:r>
          </a:p>
        </p:txBody>
      </p:sp>
      <p:sp>
        <p:nvSpPr>
          <p:cNvPr id="4" name="テキスト ボックス 3">
            <a:extLst>
              <a:ext uri="{FF2B5EF4-FFF2-40B4-BE49-F238E27FC236}">
                <a16:creationId xmlns:a16="http://schemas.microsoft.com/office/drawing/2014/main" id="{0C383838-696E-CC85-898F-05A5605A6904}"/>
              </a:ext>
            </a:extLst>
          </p:cNvPr>
          <p:cNvSpPr txBox="1"/>
          <p:nvPr/>
        </p:nvSpPr>
        <p:spPr>
          <a:xfrm>
            <a:off x="-58049" y="8846328"/>
            <a:ext cx="3086100" cy="1046440"/>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学習させるデータ</a:t>
            </a:r>
            <a:endParaRPr kumimoji="1" lang="en-US" altLang="ja-JP" sz="2200" dirty="0">
              <a:latin typeface="Hiragino Kaku Gothic Pro W3" panose="020B0300000000000000" pitchFamily="34" charset="-128"/>
              <a:ea typeface="Hiragino Kaku Gothic Pro W3" panose="020B0300000000000000" pitchFamily="34" charset="-128"/>
            </a:endParaRPr>
          </a:p>
          <a:p>
            <a:pPr algn="ctr"/>
            <a:r>
              <a:rPr kumimoji="1" lang="ja-JP" altLang="en-US" sz="2000">
                <a:latin typeface="Hiragino Kaku Gothic Pro W3" panose="020B0300000000000000" pitchFamily="34" charset="-128"/>
                <a:ea typeface="Hiragino Kaku Gothic Pro W3" panose="020B0300000000000000" pitchFamily="34" charset="-128"/>
              </a:rPr>
              <a:t>過去の個人学習履歴</a:t>
            </a:r>
            <a:endParaRPr kumimoji="1" lang="en-US" altLang="ja-JP" sz="2000" dirty="0">
              <a:latin typeface="Hiragino Kaku Gothic Pro W3" panose="020B0300000000000000" pitchFamily="34" charset="-128"/>
              <a:ea typeface="Hiragino Kaku Gothic Pro W3" panose="020B0300000000000000" pitchFamily="34" charset="-128"/>
            </a:endParaRPr>
          </a:p>
          <a:p>
            <a:pPr algn="ctr"/>
            <a:r>
              <a:rPr kumimoji="1" lang="ja-JP" altLang="en-US" sz="2000">
                <a:latin typeface="Hiragino Kaku Gothic Pro W3" panose="020B0300000000000000" pitchFamily="34" charset="-128"/>
                <a:ea typeface="Hiragino Kaku Gothic Pro W3" panose="020B0300000000000000" pitchFamily="34" charset="-128"/>
              </a:rPr>
              <a:t>学校名、住所など</a:t>
            </a:r>
          </a:p>
        </p:txBody>
      </p:sp>
      <p:sp>
        <p:nvSpPr>
          <p:cNvPr id="5" name="右矢印 4">
            <a:extLst>
              <a:ext uri="{FF2B5EF4-FFF2-40B4-BE49-F238E27FC236}">
                <a16:creationId xmlns:a16="http://schemas.microsoft.com/office/drawing/2014/main" id="{8C333EB1-EAE5-7070-CFC7-C6AE1378137D}"/>
              </a:ext>
            </a:extLst>
          </p:cNvPr>
          <p:cNvSpPr/>
          <p:nvPr/>
        </p:nvSpPr>
        <p:spPr>
          <a:xfrm>
            <a:off x="2750886" y="7170481"/>
            <a:ext cx="1828806" cy="1091208"/>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BB69827-36B8-5185-B7D3-CF5FF36F100D}"/>
              </a:ext>
            </a:extLst>
          </p:cNvPr>
          <p:cNvSpPr txBox="1"/>
          <p:nvPr/>
        </p:nvSpPr>
        <p:spPr>
          <a:xfrm>
            <a:off x="3227811" y="9205998"/>
            <a:ext cx="2413530"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機械が読める</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データに変換</a:t>
            </a:r>
          </a:p>
        </p:txBody>
      </p:sp>
      <p:grpSp>
        <p:nvGrpSpPr>
          <p:cNvPr id="8" name="グループ化 7">
            <a:extLst>
              <a:ext uri="{FF2B5EF4-FFF2-40B4-BE49-F238E27FC236}">
                <a16:creationId xmlns:a16="http://schemas.microsoft.com/office/drawing/2014/main" id="{068BC758-78C1-4C58-32F7-F6C26F3EAD58}"/>
              </a:ext>
            </a:extLst>
          </p:cNvPr>
          <p:cNvGrpSpPr/>
          <p:nvPr/>
        </p:nvGrpSpPr>
        <p:grpSpPr>
          <a:xfrm>
            <a:off x="5056310" y="6037192"/>
            <a:ext cx="6142566" cy="2852731"/>
            <a:chOff x="6629400" y="6015481"/>
            <a:chExt cx="6142566" cy="2852731"/>
          </a:xfrm>
        </p:grpSpPr>
        <p:sp>
          <p:nvSpPr>
            <p:cNvPr id="9" name="円/楕円 8">
              <a:extLst>
                <a:ext uri="{FF2B5EF4-FFF2-40B4-BE49-F238E27FC236}">
                  <a16:creationId xmlns:a16="http://schemas.microsoft.com/office/drawing/2014/main" id="{7ECEB1AC-3B8D-D062-CB16-5D52C3B542AE}"/>
                </a:ext>
              </a:extLst>
            </p:cNvPr>
            <p:cNvSpPr/>
            <p:nvPr/>
          </p:nvSpPr>
          <p:spPr>
            <a:xfrm>
              <a:off x="6633633" y="6477460"/>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0198FE99-E6DC-900E-FAD6-20122DD18906}"/>
                </a:ext>
              </a:extLst>
            </p:cNvPr>
            <p:cNvSpPr/>
            <p:nvPr/>
          </p:nvSpPr>
          <p:spPr>
            <a:xfrm>
              <a:off x="6633633" y="694312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CEC6813A-E379-4B29-CF22-796DB28B97B9}"/>
                </a:ext>
              </a:extLst>
            </p:cNvPr>
            <p:cNvSpPr/>
            <p:nvPr/>
          </p:nvSpPr>
          <p:spPr>
            <a:xfrm>
              <a:off x="6629400" y="782505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A684B5A3-1A7F-D64B-2E43-3E1A46F9728B}"/>
                </a:ext>
              </a:extLst>
            </p:cNvPr>
            <p:cNvSpPr/>
            <p:nvPr/>
          </p:nvSpPr>
          <p:spPr>
            <a:xfrm>
              <a:off x="7878233"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A4C90312-EAD6-DDED-6D55-E914CBE1C8F3}"/>
                </a:ext>
              </a:extLst>
            </p:cNvPr>
            <p:cNvSpPr/>
            <p:nvPr/>
          </p:nvSpPr>
          <p:spPr>
            <a:xfrm>
              <a:off x="7878233"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6799E041-2598-28FB-DD01-840D9BD39D59}"/>
                </a:ext>
              </a:extLst>
            </p:cNvPr>
            <p:cNvSpPr/>
            <p:nvPr/>
          </p:nvSpPr>
          <p:spPr>
            <a:xfrm>
              <a:off x="7878233"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C51FF4B7-732E-7E37-7665-8F992390E17B}"/>
                </a:ext>
              </a:extLst>
            </p:cNvPr>
            <p:cNvSpPr/>
            <p:nvPr/>
          </p:nvSpPr>
          <p:spPr>
            <a:xfrm>
              <a:off x="7878233"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A791C4A2-EEAD-1FBE-0C3B-A5660772344D}"/>
                </a:ext>
              </a:extLst>
            </p:cNvPr>
            <p:cNvSpPr/>
            <p:nvPr/>
          </p:nvSpPr>
          <p:spPr>
            <a:xfrm>
              <a:off x="7874000"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8BDEB3B9-18EB-86B1-7A6E-0EA5D2259A30}"/>
                </a:ext>
              </a:extLst>
            </p:cNvPr>
            <p:cNvCxnSpPr>
              <a:stCxn id="9" idx="6"/>
              <a:endCxn id="12" idx="2"/>
            </p:cNvCxnSpPr>
            <p:nvPr/>
          </p:nvCxnSpPr>
          <p:spPr>
            <a:xfrm flipV="1">
              <a:off x="7014633" y="6205981"/>
              <a:ext cx="863600" cy="4619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7F3F4CF-1ED1-0FD8-4F74-F5C6C0AA6CD3}"/>
                </a:ext>
              </a:extLst>
            </p:cNvPr>
            <p:cNvCxnSpPr>
              <a:cxnSpLocks/>
              <a:stCxn id="9" idx="6"/>
              <a:endCxn id="13" idx="2"/>
            </p:cNvCxnSpPr>
            <p:nvPr/>
          </p:nvCxnSpPr>
          <p:spPr>
            <a:xfrm>
              <a:off x="7014633" y="6667960"/>
              <a:ext cx="863600" cy="272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2619964C-5248-A627-7942-3D706242B62A}"/>
                </a:ext>
              </a:extLst>
            </p:cNvPr>
            <p:cNvCxnSpPr>
              <a:cxnSpLocks/>
              <a:stCxn id="9" idx="6"/>
              <a:endCxn id="14" idx="2"/>
            </p:cNvCxnSpPr>
            <p:nvPr/>
          </p:nvCxnSpPr>
          <p:spPr>
            <a:xfrm>
              <a:off x="7014633" y="6667960"/>
              <a:ext cx="863600" cy="5165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055EF86D-B155-8BEE-23A2-43AD815C57D6}"/>
                </a:ext>
              </a:extLst>
            </p:cNvPr>
            <p:cNvCxnSpPr>
              <a:cxnSpLocks/>
              <a:stCxn id="9" idx="6"/>
              <a:endCxn id="15" idx="2"/>
            </p:cNvCxnSpPr>
            <p:nvPr/>
          </p:nvCxnSpPr>
          <p:spPr>
            <a:xfrm>
              <a:off x="7014633" y="6667960"/>
              <a:ext cx="863600" cy="966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F706D86-AAD4-3762-9DB4-4BAC6BAAF6A7}"/>
                </a:ext>
              </a:extLst>
            </p:cNvPr>
            <p:cNvCxnSpPr>
              <a:cxnSpLocks/>
              <a:stCxn id="9" idx="6"/>
              <a:endCxn id="16" idx="2"/>
            </p:cNvCxnSpPr>
            <p:nvPr/>
          </p:nvCxnSpPr>
          <p:spPr>
            <a:xfrm>
              <a:off x="7014633" y="6667960"/>
              <a:ext cx="859367" cy="20097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77A34AA-B271-24C8-FDE9-8AF81361EEA1}"/>
                </a:ext>
              </a:extLst>
            </p:cNvPr>
            <p:cNvCxnSpPr>
              <a:cxnSpLocks/>
              <a:stCxn id="11" idx="6"/>
              <a:endCxn id="16" idx="2"/>
            </p:cNvCxnSpPr>
            <p:nvPr/>
          </p:nvCxnSpPr>
          <p:spPr>
            <a:xfrm>
              <a:off x="7010400" y="8015555"/>
              <a:ext cx="863600" cy="662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13D5FA5-1D64-57BE-4422-3EC2448977D4}"/>
                </a:ext>
              </a:extLst>
            </p:cNvPr>
            <p:cNvCxnSpPr>
              <a:cxnSpLocks/>
              <a:stCxn id="11" idx="6"/>
              <a:endCxn id="12" idx="2"/>
            </p:cNvCxnSpPr>
            <p:nvPr/>
          </p:nvCxnSpPr>
          <p:spPr>
            <a:xfrm flipV="1">
              <a:off x="7010400" y="6205981"/>
              <a:ext cx="867833" cy="18095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89E8427-A189-BE83-D8D2-1E75880DECBD}"/>
                </a:ext>
              </a:extLst>
            </p:cNvPr>
            <p:cNvCxnSpPr>
              <a:cxnSpLocks/>
              <a:stCxn id="10" idx="6"/>
              <a:endCxn id="12" idx="2"/>
            </p:cNvCxnSpPr>
            <p:nvPr/>
          </p:nvCxnSpPr>
          <p:spPr>
            <a:xfrm flipV="1">
              <a:off x="7014633" y="6205981"/>
              <a:ext cx="863600" cy="9276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円/楕円 24">
              <a:extLst>
                <a:ext uri="{FF2B5EF4-FFF2-40B4-BE49-F238E27FC236}">
                  <a16:creationId xmlns:a16="http://schemas.microsoft.com/office/drawing/2014/main" id="{BFA2E03E-684F-983A-603D-398E68D9633E}"/>
                </a:ext>
              </a:extLst>
            </p:cNvPr>
            <p:cNvSpPr/>
            <p:nvPr/>
          </p:nvSpPr>
          <p:spPr>
            <a:xfrm>
              <a:off x="11000317" y="622134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540F9CA8-3D67-C87B-A257-458C259F79C5}"/>
                </a:ext>
              </a:extLst>
            </p:cNvPr>
            <p:cNvSpPr/>
            <p:nvPr/>
          </p:nvSpPr>
          <p:spPr>
            <a:xfrm>
              <a:off x="11004550" y="6744494"/>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F43C69D3-CA3B-0572-ABEC-83F094835B85}"/>
                </a:ext>
              </a:extLst>
            </p:cNvPr>
            <p:cNvSpPr/>
            <p:nvPr/>
          </p:nvSpPr>
          <p:spPr>
            <a:xfrm>
              <a:off x="11013017" y="726764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94A66F5-6819-70A1-9690-2214843FDB67}"/>
                </a:ext>
              </a:extLst>
            </p:cNvPr>
            <p:cNvSpPr/>
            <p:nvPr/>
          </p:nvSpPr>
          <p:spPr>
            <a:xfrm>
              <a:off x="11008785" y="796563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37310CFB-2116-6E0E-3A56-32AC09D5B775}"/>
                </a:ext>
              </a:extLst>
            </p:cNvPr>
            <p:cNvCxnSpPr>
              <a:cxnSpLocks/>
              <a:stCxn id="45" idx="6"/>
              <a:endCxn id="25" idx="2"/>
            </p:cNvCxnSpPr>
            <p:nvPr/>
          </p:nvCxnSpPr>
          <p:spPr>
            <a:xfrm>
              <a:off x="10174816" y="6205981"/>
              <a:ext cx="825501" cy="205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72F8592-A620-0E90-4D76-EE034B4701C3}"/>
                </a:ext>
              </a:extLst>
            </p:cNvPr>
            <p:cNvCxnSpPr>
              <a:cxnSpLocks/>
              <a:stCxn id="49" idx="6"/>
              <a:endCxn id="28" idx="2"/>
            </p:cNvCxnSpPr>
            <p:nvPr/>
          </p:nvCxnSpPr>
          <p:spPr>
            <a:xfrm flipV="1">
              <a:off x="10183284" y="8156133"/>
              <a:ext cx="825501" cy="5215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CE3A92F7-9AF0-3704-9FAD-998A246654D9}"/>
                </a:ext>
              </a:extLst>
            </p:cNvPr>
            <p:cNvCxnSpPr>
              <a:cxnSpLocks/>
              <a:stCxn id="49" idx="6"/>
              <a:endCxn id="27" idx="2"/>
            </p:cNvCxnSpPr>
            <p:nvPr/>
          </p:nvCxnSpPr>
          <p:spPr>
            <a:xfrm flipV="1">
              <a:off x="10183284" y="7458145"/>
              <a:ext cx="829733" cy="1219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0E594A-93B1-5C62-3C2A-4F52E19E26BE}"/>
                </a:ext>
              </a:extLst>
            </p:cNvPr>
            <p:cNvCxnSpPr>
              <a:cxnSpLocks/>
              <a:stCxn id="49" idx="6"/>
              <a:endCxn id="25" idx="2"/>
            </p:cNvCxnSpPr>
            <p:nvPr/>
          </p:nvCxnSpPr>
          <p:spPr>
            <a:xfrm flipV="1">
              <a:off x="10183284" y="6411843"/>
              <a:ext cx="817033" cy="22658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DF28015-6AE1-6AAC-4995-4535C5ACAB4C}"/>
                </a:ext>
              </a:extLst>
            </p:cNvPr>
            <p:cNvCxnSpPr>
              <a:cxnSpLocks/>
              <a:stCxn id="45" idx="6"/>
              <a:endCxn id="26" idx="2"/>
            </p:cNvCxnSpPr>
            <p:nvPr/>
          </p:nvCxnSpPr>
          <p:spPr>
            <a:xfrm>
              <a:off x="10174816" y="6205981"/>
              <a:ext cx="829734" cy="729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60E455E-85F4-B089-16A4-29F4E71EDB7A}"/>
                </a:ext>
              </a:extLst>
            </p:cNvPr>
            <p:cNvCxnSpPr>
              <a:cxnSpLocks/>
              <a:stCxn id="45" idx="6"/>
              <a:endCxn id="28" idx="2"/>
            </p:cNvCxnSpPr>
            <p:nvPr/>
          </p:nvCxnSpPr>
          <p:spPr>
            <a:xfrm>
              <a:off x="10174816" y="6205981"/>
              <a:ext cx="833969" cy="1950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円/楕円 34">
              <a:extLst>
                <a:ext uri="{FF2B5EF4-FFF2-40B4-BE49-F238E27FC236}">
                  <a16:creationId xmlns:a16="http://schemas.microsoft.com/office/drawing/2014/main" id="{4535F8BC-3312-2AE6-15C1-B5453F10A6FB}"/>
                </a:ext>
              </a:extLst>
            </p:cNvPr>
            <p:cNvSpPr/>
            <p:nvPr/>
          </p:nvSpPr>
          <p:spPr>
            <a:xfrm>
              <a:off x="8842375"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78432D82-2ADA-378B-B3BA-DCD221AC8868}"/>
                </a:ext>
              </a:extLst>
            </p:cNvPr>
            <p:cNvSpPr/>
            <p:nvPr/>
          </p:nvSpPr>
          <p:spPr>
            <a:xfrm>
              <a:off x="8842375"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5AFB202C-8543-065F-2DCA-E5912618867C}"/>
                </a:ext>
              </a:extLst>
            </p:cNvPr>
            <p:cNvSpPr/>
            <p:nvPr/>
          </p:nvSpPr>
          <p:spPr>
            <a:xfrm>
              <a:off x="8842375"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E6AFCCAA-6180-2128-416B-B8B98A1FF6F2}"/>
                </a:ext>
              </a:extLst>
            </p:cNvPr>
            <p:cNvSpPr/>
            <p:nvPr/>
          </p:nvSpPr>
          <p:spPr>
            <a:xfrm>
              <a:off x="8842375"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DA668D1E-86DE-7583-E2B9-22799BCAAE0F}"/>
                </a:ext>
              </a:extLst>
            </p:cNvPr>
            <p:cNvSpPr/>
            <p:nvPr/>
          </p:nvSpPr>
          <p:spPr>
            <a:xfrm>
              <a:off x="8838142"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D905DED9-472A-CB1F-80B4-A54FD57BE0A0}"/>
                </a:ext>
              </a:extLst>
            </p:cNvPr>
            <p:cNvCxnSpPr>
              <a:cxnSpLocks/>
              <a:stCxn id="12" idx="6"/>
              <a:endCxn id="35" idx="2"/>
            </p:cNvCxnSpPr>
            <p:nvPr/>
          </p:nvCxnSpPr>
          <p:spPr>
            <a:xfrm>
              <a:off x="8259233" y="6205981"/>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E826407-8608-771F-6BD7-9105B12BDDDA}"/>
                </a:ext>
              </a:extLst>
            </p:cNvPr>
            <p:cNvCxnSpPr>
              <a:cxnSpLocks/>
              <a:stCxn id="13" idx="6"/>
              <a:endCxn id="36" idx="2"/>
            </p:cNvCxnSpPr>
            <p:nvPr/>
          </p:nvCxnSpPr>
          <p:spPr>
            <a:xfrm>
              <a:off x="8259233" y="6695237"/>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A3BCE90-EE26-B3F4-B2B2-3A3531D79302}"/>
                </a:ext>
              </a:extLst>
            </p:cNvPr>
            <p:cNvCxnSpPr>
              <a:cxnSpLocks/>
              <a:stCxn id="14" idx="6"/>
              <a:endCxn id="37" idx="2"/>
            </p:cNvCxnSpPr>
            <p:nvPr/>
          </p:nvCxnSpPr>
          <p:spPr>
            <a:xfrm>
              <a:off x="8259233" y="7184493"/>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AF6F7401-7E33-1297-5F79-8C8A2CD912DC}"/>
                </a:ext>
              </a:extLst>
            </p:cNvPr>
            <p:cNvCxnSpPr>
              <a:cxnSpLocks/>
              <a:stCxn id="15" idx="6"/>
              <a:endCxn id="38" idx="2"/>
            </p:cNvCxnSpPr>
            <p:nvPr/>
          </p:nvCxnSpPr>
          <p:spPr>
            <a:xfrm>
              <a:off x="8259233" y="7634557"/>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91D4157-C56C-62A5-0CE0-74A38B71F327}"/>
                </a:ext>
              </a:extLst>
            </p:cNvPr>
            <p:cNvCxnSpPr>
              <a:cxnSpLocks/>
              <a:stCxn id="16" idx="6"/>
              <a:endCxn id="39" idx="2"/>
            </p:cNvCxnSpPr>
            <p:nvPr/>
          </p:nvCxnSpPr>
          <p:spPr>
            <a:xfrm>
              <a:off x="8255000" y="8677712"/>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円/楕円 44">
              <a:extLst>
                <a:ext uri="{FF2B5EF4-FFF2-40B4-BE49-F238E27FC236}">
                  <a16:creationId xmlns:a16="http://schemas.microsoft.com/office/drawing/2014/main" id="{E4114D69-8519-B29E-D8E3-177C681C68FF}"/>
                </a:ext>
              </a:extLst>
            </p:cNvPr>
            <p:cNvSpPr/>
            <p:nvPr/>
          </p:nvSpPr>
          <p:spPr>
            <a:xfrm>
              <a:off x="9793816" y="601548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611D14F5-8921-4316-E5F3-F97955B204F7}"/>
                </a:ext>
              </a:extLst>
            </p:cNvPr>
            <p:cNvSpPr/>
            <p:nvPr/>
          </p:nvSpPr>
          <p:spPr>
            <a:xfrm>
              <a:off x="9793816" y="650473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2C7538E3-9223-8166-2CC4-3C0C57E96AFF}"/>
                </a:ext>
              </a:extLst>
            </p:cNvPr>
            <p:cNvSpPr/>
            <p:nvPr/>
          </p:nvSpPr>
          <p:spPr>
            <a:xfrm>
              <a:off x="9793816" y="6993993"/>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5E962043-275F-4FA8-72A2-574E68DBF89C}"/>
                </a:ext>
              </a:extLst>
            </p:cNvPr>
            <p:cNvSpPr/>
            <p:nvPr/>
          </p:nvSpPr>
          <p:spPr>
            <a:xfrm>
              <a:off x="9793816" y="744405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FFD5702E-7F30-6EEE-5582-4B86319C8E91}"/>
                </a:ext>
              </a:extLst>
            </p:cNvPr>
            <p:cNvSpPr/>
            <p:nvPr/>
          </p:nvSpPr>
          <p:spPr>
            <a:xfrm>
              <a:off x="9802284" y="8487212"/>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774B429B-9F18-D51F-F158-82179F542595}"/>
                </a:ext>
              </a:extLst>
            </p:cNvPr>
            <p:cNvCxnSpPr>
              <a:cxnSpLocks/>
              <a:stCxn id="35" idx="6"/>
              <a:endCxn id="45" idx="2"/>
            </p:cNvCxnSpPr>
            <p:nvPr/>
          </p:nvCxnSpPr>
          <p:spPr>
            <a:xfrm>
              <a:off x="9223375" y="6205981"/>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CE61A10D-6EA2-79B9-ED17-3C49FB07C608}"/>
                </a:ext>
              </a:extLst>
            </p:cNvPr>
            <p:cNvCxnSpPr>
              <a:cxnSpLocks/>
              <a:stCxn id="36" idx="6"/>
              <a:endCxn id="46" idx="2"/>
            </p:cNvCxnSpPr>
            <p:nvPr/>
          </p:nvCxnSpPr>
          <p:spPr>
            <a:xfrm>
              <a:off x="9223375" y="6695237"/>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814410A-2514-181C-20ED-17C51C270B21}"/>
                </a:ext>
              </a:extLst>
            </p:cNvPr>
            <p:cNvCxnSpPr>
              <a:cxnSpLocks/>
              <a:stCxn id="37" idx="6"/>
              <a:endCxn id="47" idx="2"/>
            </p:cNvCxnSpPr>
            <p:nvPr/>
          </p:nvCxnSpPr>
          <p:spPr>
            <a:xfrm>
              <a:off x="9223375" y="7184493"/>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73D4FCB5-4E3C-53C4-0E42-DEACBEDD6B2B}"/>
                </a:ext>
              </a:extLst>
            </p:cNvPr>
            <p:cNvCxnSpPr>
              <a:cxnSpLocks/>
              <a:stCxn id="38" idx="6"/>
              <a:endCxn id="48" idx="2"/>
            </p:cNvCxnSpPr>
            <p:nvPr/>
          </p:nvCxnSpPr>
          <p:spPr>
            <a:xfrm>
              <a:off x="9223375" y="7634557"/>
              <a:ext cx="5704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7798D9F1-04AF-400A-8B2D-C1A260D5472F}"/>
                </a:ext>
              </a:extLst>
            </p:cNvPr>
            <p:cNvCxnSpPr>
              <a:cxnSpLocks/>
              <a:stCxn id="39" idx="6"/>
              <a:endCxn id="49" idx="2"/>
            </p:cNvCxnSpPr>
            <p:nvPr/>
          </p:nvCxnSpPr>
          <p:spPr>
            <a:xfrm>
              <a:off x="9219142" y="8677712"/>
              <a:ext cx="5831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94258DA-8C75-1441-69CD-D2220FDF7249}"/>
                </a:ext>
              </a:extLst>
            </p:cNvPr>
            <p:cNvCxnSpPr>
              <a:cxnSpLocks/>
              <a:stCxn id="10" idx="6"/>
              <a:endCxn id="15" idx="2"/>
            </p:cNvCxnSpPr>
            <p:nvPr/>
          </p:nvCxnSpPr>
          <p:spPr>
            <a:xfrm>
              <a:off x="7014633" y="7133627"/>
              <a:ext cx="863600" cy="500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DDF97525-1B7E-2D96-1E6F-9ECEE7B42957}"/>
                </a:ext>
              </a:extLst>
            </p:cNvPr>
            <p:cNvCxnSpPr>
              <a:cxnSpLocks/>
              <a:stCxn id="10" idx="6"/>
              <a:endCxn id="16" idx="2"/>
            </p:cNvCxnSpPr>
            <p:nvPr/>
          </p:nvCxnSpPr>
          <p:spPr>
            <a:xfrm>
              <a:off x="7014633" y="7133627"/>
              <a:ext cx="859367" cy="1544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DC51677-C13C-A573-E2E8-055EFBFD7A32}"/>
                </a:ext>
              </a:extLst>
            </p:cNvPr>
            <p:cNvCxnSpPr>
              <a:cxnSpLocks/>
              <a:stCxn id="25" idx="6"/>
              <a:endCxn id="59" idx="2"/>
            </p:cNvCxnSpPr>
            <p:nvPr/>
          </p:nvCxnSpPr>
          <p:spPr>
            <a:xfrm>
              <a:off x="11381317" y="6411843"/>
              <a:ext cx="1009649" cy="256117"/>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F3E33644-EE59-0042-5E30-4A3C3641F709}"/>
                </a:ext>
              </a:extLst>
            </p:cNvPr>
            <p:cNvCxnSpPr>
              <a:cxnSpLocks/>
              <a:stCxn id="28" idx="6"/>
              <a:endCxn id="61" idx="2"/>
            </p:cNvCxnSpPr>
            <p:nvPr/>
          </p:nvCxnSpPr>
          <p:spPr>
            <a:xfrm flipV="1">
              <a:off x="11389785" y="8015555"/>
              <a:ext cx="996948" cy="140578"/>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59" name="円/楕円 58">
              <a:extLst>
                <a:ext uri="{FF2B5EF4-FFF2-40B4-BE49-F238E27FC236}">
                  <a16:creationId xmlns:a16="http://schemas.microsoft.com/office/drawing/2014/main" id="{C3EF3EDF-7DB7-CF0A-DF1B-556889DB8025}"/>
                </a:ext>
              </a:extLst>
            </p:cNvPr>
            <p:cNvSpPr/>
            <p:nvPr/>
          </p:nvSpPr>
          <p:spPr>
            <a:xfrm>
              <a:off x="12390966" y="6477460"/>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535D0AC0-9F11-9E7A-E679-39139369DCC3}"/>
                </a:ext>
              </a:extLst>
            </p:cNvPr>
            <p:cNvSpPr/>
            <p:nvPr/>
          </p:nvSpPr>
          <p:spPr>
            <a:xfrm>
              <a:off x="12390966" y="6943127"/>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FFEE1099-C76B-8AB0-9AD4-1F155403AC62}"/>
                </a:ext>
              </a:extLst>
            </p:cNvPr>
            <p:cNvSpPr/>
            <p:nvPr/>
          </p:nvSpPr>
          <p:spPr>
            <a:xfrm>
              <a:off x="12386733" y="7825055"/>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B62CAB8C-52CB-257A-BD04-C2F4D9BB4EAA}"/>
                </a:ext>
              </a:extLst>
            </p:cNvPr>
            <p:cNvCxnSpPr>
              <a:cxnSpLocks/>
              <a:stCxn id="10" idx="4"/>
              <a:endCxn id="11" idx="0"/>
            </p:cNvCxnSpPr>
            <p:nvPr/>
          </p:nvCxnSpPr>
          <p:spPr>
            <a:xfrm flipH="1">
              <a:off x="6819900" y="7324127"/>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AA0055E7-5EFC-0574-56F2-C57B703A5A0D}"/>
                </a:ext>
              </a:extLst>
            </p:cNvPr>
            <p:cNvCxnSpPr>
              <a:cxnSpLocks/>
              <a:stCxn id="15" idx="4"/>
              <a:endCxn id="16" idx="0"/>
            </p:cNvCxnSpPr>
            <p:nvPr/>
          </p:nvCxnSpPr>
          <p:spPr>
            <a:xfrm flipH="1">
              <a:off x="8064500" y="7825057"/>
              <a:ext cx="4233"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830AEF42-B0D2-9688-48A4-359E337066EA}"/>
                </a:ext>
              </a:extLst>
            </p:cNvPr>
            <p:cNvCxnSpPr>
              <a:cxnSpLocks/>
              <a:stCxn id="38" idx="4"/>
              <a:endCxn id="39" idx="0"/>
            </p:cNvCxnSpPr>
            <p:nvPr/>
          </p:nvCxnSpPr>
          <p:spPr>
            <a:xfrm flipH="1">
              <a:off x="9028642" y="7825057"/>
              <a:ext cx="4233"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D31E16A1-1064-7346-6E19-7FFA0108A2DC}"/>
                </a:ext>
              </a:extLst>
            </p:cNvPr>
            <p:cNvCxnSpPr>
              <a:cxnSpLocks/>
              <a:stCxn id="48" idx="4"/>
              <a:endCxn id="49" idx="0"/>
            </p:cNvCxnSpPr>
            <p:nvPr/>
          </p:nvCxnSpPr>
          <p:spPr>
            <a:xfrm>
              <a:off x="9984316" y="7825057"/>
              <a:ext cx="8468" cy="66215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9045B643-EE0B-A858-365C-DBF4AECB80B5}"/>
                </a:ext>
              </a:extLst>
            </p:cNvPr>
            <p:cNvCxnSpPr>
              <a:cxnSpLocks/>
              <a:stCxn id="27" idx="4"/>
              <a:endCxn id="28" idx="0"/>
            </p:cNvCxnSpPr>
            <p:nvPr/>
          </p:nvCxnSpPr>
          <p:spPr>
            <a:xfrm flipH="1">
              <a:off x="11199285" y="7648645"/>
              <a:ext cx="4232" cy="316988"/>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B9271E11-450C-EDE7-855B-4D9472F8DFC0}"/>
                </a:ext>
              </a:extLst>
            </p:cNvPr>
            <p:cNvCxnSpPr>
              <a:cxnSpLocks/>
              <a:stCxn id="60" idx="4"/>
              <a:endCxn id="61" idx="0"/>
            </p:cNvCxnSpPr>
            <p:nvPr/>
          </p:nvCxnSpPr>
          <p:spPr>
            <a:xfrm flipH="1">
              <a:off x="12577233" y="7324127"/>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grpSp>
      <p:sp>
        <p:nvSpPr>
          <p:cNvPr id="68" name="角丸四角形 67">
            <a:extLst>
              <a:ext uri="{FF2B5EF4-FFF2-40B4-BE49-F238E27FC236}">
                <a16:creationId xmlns:a16="http://schemas.microsoft.com/office/drawing/2014/main" id="{3CA9B3F5-7BE3-4052-124C-1D992E9F0536}"/>
              </a:ext>
            </a:extLst>
          </p:cNvPr>
          <p:cNvSpPr/>
          <p:nvPr/>
        </p:nvSpPr>
        <p:spPr>
          <a:xfrm>
            <a:off x="6164386" y="5880058"/>
            <a:ext cx="1609723" cy="3051490"/>
          </a:xfrm>
          <a:prstGeom prst="roundRect">
            <a:avLst>
              <a:gd name="adj" fmla="val 11735"/>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角丸四角形 68">
            <a:extLst>
              <a:ext uri="{FF2B5EF4-FFF2-40B4-BE49-F238E27FC236}">
                <a16:creationId xmlns:a16="http://schemas.microsoft.com/office/drawing/2014/main" id="{52980871-18D2-6B8F-F36D-0C9F3A52A670}"/>
              </a:ext>
            </a:extLst>
          </p:cNvPr>
          <p:cNvSpPr/>
          <p:nvPr/>
        </p:nvSpPr>
        <p:spPr>
          <a:xfrm>
            <a:off x="4963182" y="6418192"/>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128D4317-E602-FBD5-282D-C2D06CF7DB8C}"/>
              </a:ext>
            </a:extLst>
          </p:cNvPr>
          <p:cNvSpPr txBox="1"/>
          <p:nvPr/>
        </p:nvSpPr>
        <p:spPr>
          <a:xfrm>
            <a:off x="5841101" y="9244408"/>
            <a:ext cx="2223555"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各◯において</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関数を計算</a:t>
            </a:r>
          </a:p>
        </p:txBody>
      </p:sp>
      <p:sp>
        <p:nvSpPr>
          <p:cNvPr id="71" name="テキスト ボックス 70">
            <a:extLst>
              <a:ext uri="{FF2B5EF4-FFF2-40B4-BE49-F238E27FC236}">
                <a16:creationId xmlns:a16="http://schemas.microsoft.com/office/drawing/2014/main" id="{60B6FA8E-CC4A-F9A7-28CD-4901696184A6}"/>
              </a:ext>
            </a:extLst>
          </p:cNvPr>
          <p:cNvSpPr txBox="1"/>
          <p:nvPr/>
        </p:nvSpPr>
        <p:spPr>
          <a:xfrm>
            <a:off x="8029952" y="9239336"/>
            <a:ext cx="2328862"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赤い四角の計算を繰り返す</a:t>
            </a:r>
          </a:p>
        </p:txBody>
      </p:sp>
      <p:sp>
        <p:nvSpPr>
          <p:cNvPr id="72" name="テキスト ボックス 71">
            <a:extLst>
              <a:ext uri="{FF2B5EF4-FFF2-40B4-BE49-F238E27FC236}">
                <a16:creationId xmlns:a16="http://schemas.microsoft.com/office/drawing/2014/main" id="{8B16DA5D-DCD2-0D50-69E5-4A48B1679AA4}"/>
              </a:ext>
            </a:extLst>
          </p:cNvPr>
          <p:cNvSpPr txBox="1"/>
          <p:nvPr/>
        </p:nvSpPr>
        <p:spPr>
          <a:xfrm>
            <a:off x="10253507" y="9215911"/>
            <a:ext cx="1791758"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出力の値が</a:t>
            </a:r>
            <a:br>
              <a:rPr kumimoji="1" lang="en-US" altLang="ja-JP" sz="2200" dirty="0">
                <a:latin typeface="Hiragino Kaku Gothic Pro W3" panose="020B0300000000000000" pitchFamily="34" charset="-128"/>
                <a:ea typeface="Hiragino Kaku Gothic Pro W3" panose="020B0300000000000000" pitchFamily="34" charset="-128"/>
              </a:rPr>
            </a:br>
            <a:r>
              <a:rPr kumimoji="1" lang="ja-JP" altLang="en-US" sz="2200">
                <a:latin typeface="Hiragino Kaku Gothic Pro W3" panose="020B0300000000000000" pitchFamily="34" charset="-128"/>
                <a:ea typeface="Hiragino Kaku Gothic Pro W3" panose="020B0300000000000000" pitchFamily="34" charset="-128"/>
              </a:rPr>
              <a:t>出る</a:t>
            </a:r>
          </a:p>
        </p:txBody>
      </p:sp>
      <p:sp>
        <p:nvSpPr>
          <p:cNvPr id="76" name="テキスト ボックス 75">
            <a:extLst>
              <a:ext uri="{FF2B5EF4-FFF2-40B4-BE49-F238E27FC236}">
                <a16:creationId xmlns:a16="http://schemas.microsoft.com/office/drawing/2014/main" id="{F85063B9-A8C2-FC22-F0C2-1C1EF66D1C42}"/>
              </a:ext>
            </a:extLst>
          </p:cNvPr>
          <p:cNvSpPr txBox="1"/>
          <p:nvPr/>
        </p:nvSpPr>
        <p:spPr>
          <a:xfrm>
            <a:off x="4545631" y="8508810"/>
            <a:ext cx="1315583" cy="461665"/>
          </a:xfrm>
          <a:prstGeom prst="rect">
            <a:avLst/>
          </a:prstGeom>
          <a:noFill/>
        </p:spPr>
        <p:txBody>
          <a:bodyPr wrap="square" rtlCol="0">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入力値</a:t>
            </a:r>
          </a:p>
        </p:txBody>
      </p:sp>
      <p:sp>
        <p:nvSpPr>
          <p:cNvPr id="77" name="テキスト ボックス 76">
            <a:extLst>
              <a:ext uri="{FF2B5EF4-FFF2-40B4-BE49-F238E27FC236}">
                <a16:creationId xmlns:a16="http://schemas.microsoft.com/office/drawing/2014/main" id="{2F9F1CD8-3B1A-E407-FEE0-19C9F9303B0F}"/>
              </a:ext>
            </a:extLst>
          </p:cNvPr>
          <p:cNvSpPr txBox="1"/>
          <p:nvPr/>
        </p:nvSpPr>
        <p:spPr>
          <a:xfrm>
            <a:off x="10358814" y="8373051"/>
            <a:ext cx="1315583"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出力値</a:t>
            </a:r>
          </a:p>
        </p:txBody>
      </p:sp>
      <p:sp>
        <p:nvSpPr>
          <p:cNvPr id="79" name="角丸四角形 78">
            <a:extLst>
              <a:ext uri="{FF2B5EF4-FFF2-40B4-BE49-F238E27FC236}">
                <a16:creationId xmlns:a16="http://schemas.microsoft.com/office/drawing/2014/main" id="{78702AB4-ADE9-CD13-08C2-B7A97B7CEAD5}"/>
              </a:ext>
            </a:extLst>
          </p:cNvPr>
          <p:cNvSpPr/>
          <p:nvPr/>
        </p:nvSpPr>
        <p:spPr>
          <a:xfrm>
            <a:off x="10731934" y="6384639"/>
            <a:ext cx="554564" cy="1966708"/>
          </a:xfrm>
          <a:prstGeom prst="roundRect">
            <a:avLst>
              <a:gd name="adj" fmla="val 11735"/>
            </a:avLst>
          </a:prstGeom>
          <a:noFill/>
          <a:ln>
            <a:solidFill>
              <a:srgbClr val="A4C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柱 79">
            <a:extLst>
              <a:ext uri="{FF2B5EF4-FFF2-40B4-BE49-F238E27FC236}">
                <a16:creationId xmlns:a16="http://schemas.microsoft.com/office/drawing/2014/main" id="{10571AE3-66E8-7D3D-A945-53F5AAF41F97}"/>
              </a:ext>
            </a:extLst>
          </p:cNvPr>
          <p:cNvSpPr/>
          <p:nvPr/>
        </p:nvSpPr>
        <p:spPr>
          <a:xfrm>
            <a:off x="457200" y="6624054"/>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a:extLst>
              <a:ext uri="{FF2B5EF4-FFF2-40B4-BE49-F238E27FC236}">
                <a16:creationId xmlns:a16="http://schemas.microsoft.com/office/drawing/2014/main" id="{46C37F84-4195-D104-F1C3-AE578700F44D}"/>
              </a:ext>
            </a:extLst>
          </p:cNvPr>
          <p:cNvSpPr/>
          <p:nvPr/>
        </p:nvSpPr>
        <p:spPr>
          <a:xfrm>
            <a:off x="13610164" y="6499171"/>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a:extLst>
              <a:ext uri="{FF2B5EF4-FFF2-40B4-BE49-F238E27FC236}">
                <a16:creationId xmlns:a16="http://schemas.microsoft.com/office/drawing/2014/main" id="{6E4A555F-6190-283F-4B3D-9C8BFCD6D779}"/>
              </a:ext>
            </a:extLst>
          </p:cNvPr>
          <p:cNvSpPr/>
          <p:nvPr/>
        </p:nvSpPr>
        <p:spPr>
          <a:xfrm>
            <a:off x="13610164" y="6964838"/>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a:extLst>
              <a:ext uri="{FF2B5EF4-FFF2-40B4-BE49-F238E27FC236}">
                <a16:creationId xmlns:a16="http://schemas.microsoft.com/office/drawing/2014/main" id="{02A18A9D-313D-E00E-FB61-65E11FF453F4}"/>
              </a:ext>
            </a:extLst>
          </p:cNvPr>
          <p:cNvSpPr/>
          <p:nvPr/>
        </p:nvSpPr>
        <p:spPr>
          <a:xfrm>
            <a:off x="13605931" y="7846766"/>
            <a:ext cx="381000" cy="381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0" name="直線コネクタ 139">
            <a:extLst>
              <a:ext uri="{FF2B5EF4-FFF2-40B4-BE49-F238E27FC236}">
                <a16:creationId xmlns:a16="http://schemas.microsoft.com/office/drawing/2014/main" id="{33606C36-F770-2562-0C6C-C08CB8D92015}"/>
              </a:ext>
            </a:extLst>
          </p:cNvPr>
          <p:cNvCxnSpPr>
            <a:cxnSpLocks/>
            <a:stCxn id="133" idx="4"/>
            <a:endCxn id="134" idx="0"/>
          </p:cNvCxnSpPr>
          <p:nvPr/>
        </p:nvCxnSpPr>
        <p:spPr>
          <a:xfrm flipH="1">
            <a:off x="13796431" y="7345838"/>
            <a:ext cx="4233" cy="500928"/>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41" name="角丸四角形 140">
            <a:extLst>
              <a:ext uri="{FF2B5EF4-FFF2-40B4-BE49-F238E27FC236}">
                <a16:creationId xmlns:a16="http://schemas.microsoft.com/office/drawing/2014/main" id="{EBC713CF-4D12-4CD7-2D90-3893BF7C8A9F}"/>
              </a:ext>
            </a:extLst>
          </p:cNvPr>
          <p:cNvSpPr/>
          <p:nvPr/>
        </p:nvSpPr>
        <p:spPr>
          <a:xfrm>
            <a:off x="13519149" y="6377362"/>
            <a:ext cx="554564" cy="1966708"/>
          </a:xfrm>
          <a:prstGeom prst="roundRect">
            <a:avLst>
              <a:gd name="adj" fmla="val 11735"/>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a:extLst>
              <a:ext uri="{FF2B5EF4-FFF2-40B4-BE49-F238E27FC236}">
                <a16:creationId xmlns:a16="http://schemas.microsoft.com/office/drawing/2014/main" id="{6A75559C-9665-678F-88B4-115E371B1147}"/>
              </a:ext>
            </a:extLst>
          </p:cNvPr>
          <p:cNvSpPr txBox="1"/>
          <p:nvPr/>
        </p:nvSpPr>
        <p:spPr>
          <a:xfrm>
            <a:off x="13138639" y="8384900"/>
            <a:ext cx="1495559"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正解の値</a:t>
            </a:r>
          </a:p>
        </p:txBody>
      </p:sp>
      <p:cxnSp>
        <p:nvCxnSpPr>
          <p:cNvPr id="144" name="直線矢印コネクタ 143">
            <a:extLst>
              <a:ext uri="{FF2B5EF4-FFF2-40B4-BE49-F238E27FC236}">
                <a16:creationId xmlns:a16="http://schemas.microsoft.com/office/drawing/2014/main" id="{E8956494-4B50-8AD1-973F-05DB930E3E93}"/>
              </a:ext>
            </a:extLst>
          </p:cNvPr>
          <p:cNvCxnSpPr/>
          <p:nvPr/>
        </p:nvCxnSpPr>
        <p:spPr>
          <a:xfrm>
            <a:off x="11433798" y="6689671"/>
            <a:ext cx="1981200" cy="0"/>
          </a:xfrm>
          <a:prstGeom prst="straightConnector1">
            <a:avLst/>
          </a:prstGeom>
          <a:ln w="31750">
            <a:headEnd type="triangle"/>
            <a:tailEnd type="triangle"/>
          </a:ln>
        </p:spPr>
        <p:style>
          <a:lnRef idx="1">
            <a:schemeClr val="dk1"/>
          </a:lnRef>
          <a:fillRef idx="0">
            <a:schemeClr val="dk1"/>
          </a:fillRef>
          <a:effectRef idx="0">
            <a:schemeClr val="dk1"/>
          </a:effectRef>
          <a:fontRef idx="minor">
            <a:schemeClr val="tx1"/>
          </a:fontRef>
        </p:style>
      </p:cxnSp>
      <p:cxnSp>
        <p:nvCxnSpPr>
          <p:cNvPr id="145" name="直線矢印コネクタ 144">
            <a:extLst>
              <a:ext uri="{FF2B5EF4-FFF2-40B4-BE49-F238E27FC236}">
                <a16:creationId xmlns:a16="http://schemas.microsoft.com/office/drawing/2014/main" id="{6B37A5F5-6EE8-2F9B-FA8B-5DAF1ED44E6B}"/>
              </a:ext>
            </a:extLst>
          </p:cNvPr>
          <p:cNvCxnSpPr/>
          <p:nvPr/>
        </p:nvCxnSpPr>
        <p:spPr>
          <a:xfrm>
            <a:off x="11433798" y="7187675"/>
            <a:ext cx="1981200" cy="0"/>
          </a:xfrm>
          <a:prstGeom prst="straightConnector1">
            <a:avLst/>
          </a:prstGeom>
          <a:ln w="31750">
            <a:headEnd type="triangle"/>
            <a:tailEnd type="triangle"/>
          </a:ln>
        </p:spPr>
        <p:style>
          <a:lnRef idx="1">
            <a:schemeClr val="dk1"/>
          </a:lnRef>
          <a:fillRef idx="0">
            <a:schemeClr val="dk1"/>
          </a:fillRef>
          <a:effectRef idx="0">
            <a:schemeClr val="dk1"/>
          </a:effectRef>
          <a:fontRef idx="minor">
            <a:schemeClr val="tx1"/>
          </a:fontRef>
        </p:style>
      </p:cxnSp>
      <p:cxnSp>
        <p:nvCxnSpPr>
          <p:cNvPr id="146" name="直線矢印コネクタ 145">
            <a:extLst>
              <a:ext uri="{FF2B5EF4-FFF2-40B4-BE49-F238E27FC236}">
                <a16:creationId xmlns:a16="http://schemas.microsoft.com/office/drawing/2014/main" id="{07FBB05E-FB8C-ECDA-517E-67D1D261EF31}"/>
              </a:ext>
            </a:extLst>
          </p:cNvPr>
          <p:cNvCxnSpPr/>
          <p:nvPr/>
        </p:nvCxnSpPr>
        <p:spPr>
          <a:xfrm>
            <a:off x="11433798" y="8037266"/>
            <a:ext cx="1981200" cy="0"/>
          </a:xfrm>
          <a:prstGeom prst="straightConnector1">
            <a:avLst/>
          </a:prstGeom>
          <a:ln w="31750">
            <a:headEnd type="triangle"/>
            <a:tailEnd type="triangle"/>
          </a:ln>
        </p:spPr>
        <p:style>
          <a:lnRef idx="1">
            <a:schemeClr val="dk1"/>
          </a:lnRef>
          <a:fillRef idx="0">
            <a:schemeClr val="dk1"/>
          </a:fillRef>
          <a:effectRef idx="0">
            <a:schemeClr val="dk1"/>
          </a:effectRef>
          <a:fontRef idx="minor">
            <a:schemeClr val="tx1"/>
          </a:fontRef>
        </p:style>
      </p:cxnSp>
      <p:sp>
        <p:nvSpPr>
          <p:cNvPr id="147" name="テキスト ボックス 146">
            <a:extLst>
              <a:ext uri="{FF2B5EF4-FFF2-40B4-BE49-F238E27FC236}">
                <a16:creationId xmlns:a16="http://schemas.microsoft.com/office/drawing/2014/main" id="{EF6B5E5D-537D-BD18-4E05-2A132B0643D6}"/>
              </a:ext>
            </a:extLst>
          </p:cNvPr>
          <p:cNvSpPr txBox="1"/>
          <p:nvPr/>
        </p:nvSpPr>
        <p:spPr>
          <a:xfrm>
            <a:off x="11905314" y="8388439"/>
            <a:ext cx="936081"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比較</a:t>
            </a:r>
          </a:p>
        </p:txBody>
      </p:sp>
      <p:sp>
        <p:nvSpPr>
          <p:cNvPr id="148" name="テキスト ボックス 147">
            <a:extLst>
              <a:ext uri="{FF2B5EF4-FFF2-40B4-BE49-F238E27FC236}">
                <a16:creationId xmlns:a16="http://schemas.microsoft.com/office/drawing/2014/main" id="{DB67D41F-E44C-80DB-0CA3-840237A0F9AA}"/>
              </a:ext>
            </a:extLst>
          </p:cNvPr>
          <p:cNvSpPr txBox="1"/>
          <p:nvPr/>
        </p:nvSpPr>
        <p:spPr>
          <a:xfrm>
            <a:off x="12990538" y="9229993"/>
            <a:ext cx="3086099" cy="769441"/>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正解の値との誤差を考慮して赤枠内を修正</a:t>
            </a:r>
          </a:p>
        </p:txBody>
      </p:sp>
      <p:sp>
        <p:nvSpPr>
          <p:cNvPr id="153" name="円弧 152">
            <a:extLst>
              <a:ext uri="{FF2B5EF4-FFF2-40B4-BE49-F238E27FC236}">
                <a16:creationId xmlns:a16="http://schemas.microsoft.com/office/drawing/2014/main" id="{02A5C241-0201-C5F3-7D60-DA342FA2D2FC}"/>
              </a:ext>
            </a:extLst>
          </p:cNvPr>
          <p:cNvSpPr/>
          <p:nvPr/>
        </p:nvSpPr>
        <p:spPr>
          <a:xfrm rot="21403480">
            <a:off x="10150392" y="5744754"/>
            <a:ext cx="3684088" cy="1776152"/>
          </a:xfrm>
          <a:prstGeom prst="arc">
            <a:avLst>
              <a:gd name="adj1" fmla="val 11201172"/>
              <a:gd name="adj2" fmla="val 21253776"/>
            </a:avLst>
          </a:prstGeom>
          <a:ln w="28575">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4" name="テキスト ボックス 153">
            <a:extLst>
              <a:ext uri="{FF2B5EF4-FFF2-40B4-BE49-F238E27FC236}">
                <a16:creationId xmlns:a16="http://schemas.microsoft.com/office/drawing/2014/main" id="{7D2D6B93-F735-E7AD-D5EA-ADCEB1AA7C28}"/>
              </a:ext>
            </a:extLst>
          </p:cNvPr>
          <p:cNvSpPr txBox="1"/>
          <p:nvPr/>
        </p:nvSpPr>
        <p:spPr>
          <a:xfrm>
            <a:off x="11674397" y="5227224"/>
            <a:ext cx="936081"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調整</a:t>
            </a:r>
          </a:p>
        </p:txBody>
      </p:sp>
      <p:sp>
        <p:nvSpPr>
          <p:cNvPr id="155" name="円弧 154">
            <a:extLst>
              <a:ext uri="{FF2B5EF4-FFF2-40B4-BE49-F238E27FC236}">
                <a16:creationId xmlns:a16="http://schemas.microsoft.com/office/drawing/2014/main" id="{E67EC8FD-8B1F-13D7-DC0B-F343D1C93A8B}"/>
              </a:ext>
            </a:extLst>
          </p:cNvPr>
          <p:cNvSpPr/>
          <p:nvPr/>
        </p:nvSpPr>
        <p:spPr>
          <a:xfrm rot="658757">
            <a:off x="6914269" y="5315240"/>
            <a:ext cx="3169795" cy="1727522"/>
          </a:xfrm>
          <a:prstGeom prst="arc">
            <a:avLst>
              <a:gd name="adj1" fmla="val 10931656"/>
              <a:gd name="adj2" fmla="val 21580099"/>
            </a:avLst>
          </a:prstGeom>
          <a:ln w="28575">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6" name="テキスト ボックス 155">
            <a:extLst>
              <a:ext uri="{FF2B5EF4-FFF2-40B4-BE49-F238E27FC236}">
                <a16:creationId xmlns:a16="http://schemas.microsoft.com/office/drawing/2014/main" id="{4A286A2D-82E2-0CD3-060F-4188F287AFC9}"/>
              </a:ext>
            </a:extLst>
          </p:cNvPr>
          <p:cNvSpPr txBox="1"/>
          <p:nvPr/>
        </p:nvSpPr>
        <p:spPr>
          <a:xfrm>
            <a:off x="7951653" y="4838700"/>
            <a:ext cx="936081" cy="430887"/>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調整</a:t>
            </a:r>
          </a:p>
        </p:txBody>
      </p:sp>
      <p:sp>
        <p:nvSpPr>
          <p:cNvPr id="157" name="円柱 156">
            <a:extLst>
              <a:ext uri="{FF2B5EF4-FFF2-40B4-BE49-F238E27FC236}">
                <a16:creationId xmlns:a16="http://schemas.microsoft.com/office/drawing/2014/main" id="{62FDFCE9-A323-DD91-99FB-A387DC7C1D34}"/>
              </a:ext>
            </a:extLst>
          </p:cNvPr>
          <p:cNvSpPr/>
          <p:nvPr/>
        </p:nvSpPr>
        <p:spPr>
          <a:xfrm>
            <a:off x="16148199" y="6499171"/>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右矢印 157">
            <a:extLst>
              <a:ext uri="{FF2B5EF4-FFF2-40B4-BE49-F238E27FC236}">
                <a16:creationId xmlns:a16="http://schemas.microsoft.com/office/drawing/2014/main" id="{B81017FC-3245-832B-47B1-E7632E4ACC6C}"/>
              </a:ext>
            </a:extLst>
          </p:cNvPr>
          <p:cNvSpPr/>
          <p:nvPr/>
        </p:nvSpPr>
        <p:spPr>
          <a:xfrm rot="10800000">
            <a:off x="14224732" y="6956705"/>
            <a:ext cx="1742297" cy="982582"/>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5122394-77E4-88D4-D7A9-20D3859046A1}"/>
              </a:ext>
            </a:extLst>
          </p:cNvPr>
          <p:cNvSpPr txBox="1"/>
          <p:nvPr/>
        </p:nvSpPr>
        <p:spPr>
          <a:xfrm>
            <a:off x="15622261" y="8547761"/>
            <a:ext cx="3086100" cy="738664"/>
          </a:xfrm>
          <a:prstGeom prst="rect">
            <a:avLst/>
          </a:prstGeom>
          <a:noFill/>
        </p:spPr>
        <p:txBody>
          <a:bodyPr wrap="square" rtlCol="0">
            <a:spAutoFit/>
          </a:bodyPr>
          <a:lstStyle/>
          <a:p>
            <a:pPr algn="ctr"/>
            <a:r>
              <a:rPr kumimoji="1" lang="ja-JP" altLang="en-US" sz="2200">
                <a:latin typeface="Hiragino Kaku Gothic Pro W3" panose="020B0300000000000000" pitchFamily="34" charset="-128"/>
                <a:ea typeface="Hiragino Kaku Gothic Pro W3" panose="020B0300000000000000" pitchFamily="34" charset="-128"/>
              </a:rPr>
              <a:t>学習させるデータ</a:t>
            </a:r>
            <a:endParaRPr kumimoji="1" lang="en-US" altLang="ja-JP" sz="2200" dirty="0">
              <a:latin typeface="Hiragino Kaku Gothic Pro W3" panose="020B0300000000000000" pitchFamily="34" charset="-128"/>
              <a:ea typeface="Hiragino Kaku Gothic Pro W3" panose="020B0300000000000000" pitchFamily="34" charset="-128"/>
            </a:endParaRPr>
          </a:p>
          <a:p>
            <a:pPr algn="ctr"/>
            <a:r>
              <a:rPr kumimoji="1" lang="ja-JP" altLang="en-US" sz="2000">
                <a:latin typeface="Hiragino Kaku Gothic Pro W3" panose="020B0300000000000000" pitchFamily="34" charset="-128"/>
                <a:ea typeface="Hiragino Kaku Gothic Pro W3" panose="020B0300000000000000" pitchFamily="34" charset="-128"/>
              </a:rPr>
              <a:t>（正解）</a:t>
            </a:r>
          </a:p>
        </p:txBody>
      </p:sp>
    </p:spTree>
    <p:extLst>
      <p:ext uri="{BB962C8B-B14F-4D97-AF65-F5344CB8AC3E}">
        <p14:creationId xmlns:p14="http://schemas.microsoft.com/office/powerpoint/2010/main" val="1081947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00A7F-11C2-6A45-26FC-C9FD30D438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2AD5EB-B51B-D199-8845-AC6C8B59B323}"/>
              </a:ext>
            </a:extLst>
          </p:cNvPr>
          <p:cNvSpPr>
            <a:spLocks noGrp="1"/>
          </p:cNvSpPr>
          <p:nvPr>
            <p:ph type="title"/>
          </p:nvPr>
        </p:nvSpPr>
        <p:spPr/>
        <p:txBody>
          <a:bodyPr/>
          <a:lstStyle/>
          <a:p>
            <a:r>
              <a:rPr kumimoji="1" lang="ja-JP" altLang="en-US"/>
              <a:t>機械学習</a:t>
            </a:r>
            <a:r>
              <a:rPr kumimoji="1" lang="en-US" altLang="ja-JP" dirty="0"/>
              <a:t>AI</a:t>
            </a:r>
            <a:r>
              <a:rPr kumimoji="1" lang="ja-JP" altLang="en-US"/>
              <a:t>による学習サービス</a:t>
            </a:r>
          </a:p>
        </p:txBody>
      </p:sp>
      <p:sp>
        <p:nvSpPr>
          <p:cNvPr id="3" name="コンテンツ プレースホルダー 2">
            <a:extLst>
              <a:ext uri="{FF2B5EF4-FFF2-40B4-BE49-F238E27FC236}">
                <a16:creationId xmlns:a16="http://schemas.microsoft.com/office/drawing/2014/main" id="{65BFF717-7FED-F728-9385-990D5273EC63}"/>
              </a:ext>
            </a:extLst>
          </p:cNvPr>
          <p:cNvSpPr>
            <a:spLocks noGrp="1"/>
          </p:cNvSpPr>
          <p:nvPr>
            <p:ph idx="1"/>
          </p:nvPr>
        </p:nvSpPr>
        <p:spPr>
          <a:xfrm>
            <a:off x="838200" y="2068683"/>
            <a:ext cx="16916400" cy="7646817"/>
          </a:xfrm>
        </p:spPr>
        <p:txBody>
          <a:bodyPr>
            <a:normAutofit/>
          </a:bodyPr>
          <a:lstStyle/>
          <a:p>
            <a:r>
              <a:rPr kumimoji="1" lang="ja-JP" altLang="en-US"/>
              <a:t>メリット</a:t>
            </a:r>
            <a:endParaRPr kumimoji="1" lang="en-US" altLang="ja-JP" dirty="0"/>
          </a:p>
          <a:p>
            <a:pPr lvl="1"/>
            <a:r>
              <a:rPr kumimoji="1" lang="ja-JP" altLang="en-US"/>
              <a:t>個別最適化された指導を受けられる</a:t>
            </a:r>
            <a:endParaRPr kumimoji="1" lang="en-US" altLang="ja-JP" dirty="0"/>
          </a:p>
          <a:p>
            <a:pPr lvl="1"/>
            <a:r>
              <a:rPr kumimoji="1" lang="ja-JP" altLang="en-US"/>
              <a:t>時間を選ばずに学習できる</a:t>
            </a:r>
            <a:endParaRPr kumimoji="1" lang="en-US" altLang="ja-JP" dirty="0"/>
          </a:p>
          <a:p>
            <a:pPr lvl="1"/>
            <a:r>
              <a:rPr kumimoji="1" lang="ja-JP" altLang="en-US"/>
              <a:t>当たり外れがない（</a:t>
            </a:r>
            <a:r>
              <a:rPr kumimoji="1" lang="en-US" altLang="ja-JP" dirty="0"/>
              <a:t>AI</a:t>
            </a:r>
            <a:r>
              <a:rPr kumimoji="1" lang="ja-JP" altLang="en-US"/>
              <a:t>はある意味平等）</a:t>
            </a:r>
            <a:endParaRPr kumimoji="1" lang="en-US" altLang="ja-JP" dirty="0"/>
          </a:p>
          <a:p>
            <a:r>
              <a:rPr kumimoji="1" lang="ja-JP" altLang="en-US"/>
              <a:t>デメリット</a:t>
            </a:r>
            <a:endParaRPr kumimoji="1" lang="en-US" altLang="ja-JP" dirty="0"/>
          </a:p>
          <a:p>
            <a:pPr lvl="1"/>
            <a:r>
              <a:rPr kumimoji="1" lang="ja-JP" altLang="en-US"/>
              <a:t>大量の学習データの引き渡しが必要で過去の学校内外の学習履歴を引き継ぐ必要がある</a:t>
            </a:r>
            <a:endParaRPr kumimoji="1" lang="en-US" altLang="ja-JP" dirty="0"/>
          </a:p>
          <a:p>
            <a:pPr lvl="1"/>
            <a:r>
              <a:rPr kumimoji="1" lang="ja-JP" altLang="en-US"/>
              <a:t>学習</a:t>
            </a:r>
            <a:r>
              <a:rPr kumimoji="1" lang="en-US" altLang="ja-JP" dirty="0"/>
              <a:t>(</a:t>
            </a:r>
            <a:r>
              <a:rPr kumimoji="1" lang="ja-JP" altLang="en-US"/>
              <a:t>教育</a:t>
            </a:r>
            <a:r>
              <a:rPr kumimoji="1" lang="en-US" altLang="ja-JP" dirty="0"/>
              <a:t>)</a:t>
            </a:r>
            <a:r>
              <a:rPr kumimoji="1" lang="ja-JP" altLang="en-US"/>
              <a:t>目標とかけ離れた学習になりかねない</a:t>
            </a:r>
            <a:endParaRPr kumimoji="1" lang="en-US" altLang="ja-JP" dirty="0"/>
          </a:p>
          <a:p>
            <a:pPr lvl="1"/>
            <a:r>
              <a:rPr kumimoji="1" lang="ja-JP" altLang="en-US"/>
              <a:t>学習者以外が学習者の状況を知るのが難しい</a:t>
            </a:r>
          </a:p>
        </p:txBody>
      </p:sp>
      <p:pic>
        <p:nvPicPr>
          <p:cNvPr id="12290" name="Picture 2" descr="AI面接のイラスト">
            <a:extLst>
              <a:ext uri="{FF2B5EF4-FFF2-40B4-BE49-F238E27FC236}">
                <a16:creationId xmlns:a16="http://schemas.microsoft.com/office/drawing/2014/main" id="{9F8CD654-4985-3EBA-1AAB-AD8351C7A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6400" y="2171700"/>
            <a:ext cx="3835400" cy="383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005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20A94A-3A63-B33C-947E-285CE38AC3C2}"/>
              </a:ext>
            </a:extLst>
          </p:cNvPr>
          <p:cNvSpPr>
            <a:spLocks noGrp="1"/>
          </p:cNvSpPr>
          <p:nvPr>
            <p:ph type="title"/>
          </p:nvPr>
        </p:nvSpPr>
        <p:spPr/>
        <p:txBody>
          <a:bodyPr/>
          <a:lstStyle/>
          <a:p>
            <a:r>
              <a:rPr kumimoji="1" lang="en-US" altLang="ja-JP" dirty="0"/>
              <a:t>DB</a:t>
            </a:r>
            <a:r>
              <a:rPr kumimoji="1" lang="ja-JP" altLang="en-US"/>
              <a:t>（データベース管理）</a:t>
            </a:r>
          </a:p>
        </p:txBody>
      </p:sp>
      <p:sp>
        <p:nvSpPr>
          <p:cNvPr id="3" name="コンテンツ プレースホルダー 2">
            <a:extLst>
              <a:ext uri="{FF2B5EF4-FFF2-40B4-BE49-F238E27FC236}">
                <a16:creationId xmlns:a16="http://schemas.microsoft.com/office/drawing/2014/main" id="{385B7340-C736-4583-C850-DB700117F8F5}"/>
              </a:ext>
            </a:extLst>
          </p:cNvPr>
          <p:cNvSpPr>
            <a:spLocks noGrp="1"/>
          </p:cNvSpPr>
          <p:nvPr>
            <p:ph idx="1"/>
          </p:nvPr>
        </p:nvSpPr>
        <p:spPr/>
        <p:txBody>
          <a:bodyPr/>
          <a:lstStyle/>
          <a:p>
            <a:r>
              <a:rPr kumimoji="1" lang="ja-JP" altLang="en-US"/>
              <a:t>ユーザにとって有用なデータの集まり</a:t>
            </a:r>
            <a:endParaRPr kumimoji="1" lang="en-US" altLang="ja-JP" dirty="0"/>
          </a:p>
          <a:p>
            <a:r>
              <a:rPr kumimoji="1" lang="en-US" altLang="ja-JP" dirty="0"/>
              <a:t>DB</a:t>
            </a:r>
            <a:r>
              <a:rPr kumimoji="1" lang="ja-JP" altLang="en-US"/>
              <a:t>の特徴</a:t>
            </a:r>
            <a:endParaRPr kumimoji="1" lang="en-US" altLang="ja-JP" dirty="0"/>
          </a:p>
          <a:p>
            <a:pPr lvl="1"/>
            <a:r>
              <a:rPr kumimoji="1" lang="ja-JP" altLang="en-US"/>
              <a:t>全てのデータはいつでもアクセス可能であることが必要</a:t>
            </a:r>
            <a:endParaRPr kumimoji="1" lang="en-US" altLang="ja-JP" dirty="0"/>
          </a:p>
          <a:p>
            <a:pPr lvl="1"/>
            <a:r>
              <a:rPr kumimoji="1" lang="ja-JP" altLang="en-US"/>
              <a:t>全てのデータは一貫しており、永続的であることが必要</a:t>
            </a:r>
            <a:endParaRPr kumimoji="1" lang="en-US" altLang="ja-JP" dirty="0"/>
          </a:p>
          <a:p>
            <a:pPr lvl="2"/>
            <a:r>
              <a:rPr kumimoji="1" lang="ja-JP" altLang="en-US"/>
              <a:t>電源が不意に切れても、データが保存され、生合成が取れている</a:t>
            </a:r>
            <a:endParaRPr kumimoji="1" lang="en-US" altLang="ja-JP" dirty="0"/>
          </a:p>
        </p:txBody>
      </p:sp>
    </p:spTree>
    <p:extLst>
      <p:ext uri="{BB962C8B-B14F-4D97-AF65-F5344CB8AC3E}">
        <p14:creationId xmlns:p14="http://schemas.microsoft.com/office/powerpoint/2010/main" val="395811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D24973-3C24-5985-7279-57717B4F0991}"/>
              </a:ext>
            </a:extLst>
          </p:cNvPr>
          <p:cNvSpPr>
            <a:spLocks noGrp="1"/>
          </p:cNvSpPr>
          <p:nvPr>
            <p:ph type="ctrTitle"/>
          </p:nvPr>
        </p:nvSpPr>
        <p:spPr/>
        <p:txBody>
          <a:bodyPr/>
          <a:lstStyle/>
          <a:p>
            <a:r>
              <a:rPr kumimoji="1" lang="ja-JP" altLang="en-US"/>
              <a:t>媒介変数表示と極座標</a:t>
            </a:r>
          </a:p>
        </p:txBody>
      </p:sp>
      <p:sp>
        <p:nvSpPr>
          <p:cNvPr id="3" name="字幕 2">
            <a:extLst>
              <a:ext uri="{FF2B5EF4-FFF2-40B4-BE49-F238E27FC236}">
                <a16:creationId xmlns:a16="http://schemas.microsoft.com/office/drawing/2014/main" id="{8BCAB9FE-B07E-6042-494F-6CC432500DD8}"/>
              </a:ext>
            </a:extLst>
          </p:cNvPr>
          <p:cNvSpPr>
            <a:spLocks noGrp="1"/>
          </p:cNvSpPr>
          <p:nvPr>
            <p:ph type="subTitle" idx="1"/>
          </p:nvPr>
        </p:nvSpPr>
        <p:spPr>
          <a:xfrm>
            <a:off x="6186635" y="5901681"/>
            <a:ext cx="5974769" cy="1265601"/>
          </a:xfrm>
        </p:spPr>
        <p:txBody>
          <a:bodyPr/>
          <a:lstStyle/>
          <a:p>
            <a:r>
              <a:rPr kumimoji="1" lang="ja-JP" altLang="en-US"/>
              <a:t>数学系　佐々木正吾</a:t>
            </a:r>
            <a:endParaRPr kumimoji="1" lang="en-US" altLang="ja-JP" dirty="0"/>
          </a:p>
          <a:p>
            <a:r>
              <a:rPr kumimoji="1" lang="ja-JP" altLang="en-US"/>
              <a:t>情報工学系　橋本龍徳</a:t>
            </a:r>
          </a:p>
        </p:txBody>
      </p:sp>
      <p:sp>
        <p:nvSpPr>
          <p:cNvPr id="5" name="タイトル 1">
            <a:extLst>
              <a:ext uri="{FF2B5EF4-FFF2-40B4-BE49-F238E27FC236}">
                <a16:creationId xmlns:a16="http://schemas.microsoft.com/office/drawing/2014/main" id="{6447A099-2188-2F87-C234-8AF85605216A}"/>
              </a:ext>
            </a:extLst>
          </p:cNvPr>
          <p:cNvSpPr txBox="1">
            <a:spLocks/>
          </p:cNvSpPr>
          <p:nvPr/>
        </p:nvSpPr>
        <p:spPr>
          <a:xfrm>
            <a:off x="2286000" y="3562604"/>
            <a:ext cx="14173200" cy="628904"/>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6400" b="1" i="0" kern="1200">
                <a:solidFill>
                  <a:schemeClr val="tx1">
                    <a:lumMod val="85000"/>
                    <a:lumOff val="15000"/>
                  </a:schemeClr>
                </a:solidFill>
                <a:latin typeface="Hiragino Kaku Gothic Pro W6" panose="020B0300000000000000" pitchFamily="34" charset="-128"/>
                <a:ea typeface="Hiragino Kaku Gothic Pro W6" panose="020B0300000000000000" pitchFamily="34" charset="-128"/>
                <a:cs typeface="+mj-cs"/>
              </a:defRPr>
            </a:lvl1pPr>
          </a:lstStyle>
          <a:p>
            <a:r>
              <a:rPr kumimoji="1" lang="ja-JP" altLang="en-US" sz="4000"/>
              <a:t>第</a:t>
            </a:r>
            <a:r>
              <a:rPr kumimoji="1" lang="en-US" altLang="ja-JP" sz="4000" dirty="0"/>
              <a:t>3</a:t>
            </a:r>
            <a:r>
              <a:rPr kumimoji="1" lang="ja-JP" altLang="en-US" sz="4000"/>
              <a:t>章</a:t>
            </a:r>
            <a:r>
              <a:rPr kumimoji="1" lang="en-US" altLang="ja-JP" sz="4000" dirty="0"/>
              <a:t> </a:t>
            </a:r>
            <a:r>
              <a:rPr kumimoji="1" lang="ja-JP" altLang="en-US" sz="4000"/>
              <a:t>「式と曲線」</a:t>
            </a:r>
          </a:p>
        </p:txBody>
      </p:sp>
    </p:spTree>
    <p:extLst>
      <p:ext uri="{BB962C8B-B14F-4D97-AF65-F5344CB8AC3E}">
        <p14:creationId xmlns:p14="http://schemas.microsoft.com/office/powerpoint/2010/main" val="3849683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C445A-3E54-BD91-D001-5EA699C2F06A}"/>
              </a:ext>
            </a:extLst>
          </p:cNvPr>
          <p:cNvSpPr>
            <a:spLocks noGrp="1"/>
          </p:cNvSpPr>
          <p:nvPr>
            <p:ph type="title"/>
          </p:nvPr>
        </p:nvSpPr>
        <p:spPr/>
        <p:txBody>
          <a:bodyPr/>
          <a:lstStyle/>
          <a:p>
            <a:r>
              <a:rPr kumimoji="1" lang="en-US" altLang="ja-JP" dirty="0"/>
              <a:t>DB</a:t>
            </a:r>
            <a:r>
              <a:rPr kumimoji="1" lang="ja-JP" altLang="en-US"/>
              <a:t>管理の流れ</a:t>
            </a:r>
          </a:p>
        </p:txBody>
      </p:sp>
      <p:sp>
        <p:nvSpPr>
          <p:cNvPr id="3" name="コンテンツ プレースホルダー 2">
            <a:extLst>
              <a:ext uri="{FF2B5EF4-FFF2-40B4-BE49-F238E27FC236}">
                <a16:creationId xmlns:a16="http://schemas.microsoft.com/office/drawing/2014/main" id="{06EC34C7-D9AE-4DCD-4C18-D73ADD20AB70}"/>
              </a:ext>
            </a:extLst>
          </p:cNvPr>
          <p:cNvSpPr>
            <a:spLocks noGrp="1"/>
          </p:cNvSpPr>
          <p:nvPr>
            <p:ph idx="1"/>
          </p:nvPr>
        </p:nvSpPr>
        <p:spPr/>
        <p:txBody>
          <a:bodyPr/>
          <a:lstStyle/>
          <a:p>
            <a:r>
              <a:rPr kumimoji="1" lang="ja-JP" altLang="en-US"/>
              <a:t>データベースは膨大なデータを格納するので、変更や検索が容易にできることが重要</a:t>
            </a:r>
            <a:endParaRPr kumimoji="1" lang="en-US" altLang="ja-JP" dirty="0"/>
          </a:p>
          <a:p>
            <a:r>
              <a:rPr kumimoji="1" lang="ja-JP" altLang="en-US"/>
              <a:t>データを複数に分けて、それぞれに繋がりをつけることでデータベースを作成</a:t>
            </a:r>
            <a:endParaRPr kumimoji="1" lang="en-US" altLang="ja-JP" dirty="0"/>
          </a:p>
          <a:p>
            <a:r>
              <a:rPr kumimoji="1" lang="ja-JP" altLang="en-US"/>
              <a:t>そのつながりなどを工夫して、安全・膨大・高速な</a:t>
            </a:r>
            <a:r>
              <a:rPr kumimoji="1" lang="en-US" altLang="ja-JP" dirty="0"/>
              <a:t>DB</a:t>
            </a:r>
            <a:r>
              <a:rPr kumimoji="1" lang="ja-JP" altLang="en-US"/>
              <a:t>を目指す</a:t>
            </a:r>
            <a:endParaRPr kumimoji="1" lang="en-US" altLang="ja-JP" dirty="0"/>
          </a:p>
        </p:txBody>
      </p:sp>
      <p:sp>
        <p:nvSpPr>
          <p:cNvPr id="74" name="円柱 73">
            <a:extLst>
              <a:ext uri="{FF2B5EF4-FFF2-40B4-BE49-F238E27FC236}">
                <a16:creationId xmlns:a16="http://schemas.microsoft.com/office/drawing/2014/main" id="{0D574134-EB77-0E97-8A82-43D2DF331082}"/>
              </a:ext>
            </a:extLst>
          </p:cNvPr>
          <p:cNvSpPr/>
          <p:nvPr/>
        </p:nvSpPr>
        <p:spPr>
          <a:xfrm>
            <a:off x="1865763" y="8191335"/>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柱 89">
            <a:extLst>
              <a:ext uri="{FF2B5EF4-FFF2-40B4-BE49-F238E27FC236}">
                <a16:creationId xmlns:a16="http://schemas.microsoft.com/office/drawing/2014/main" id="{4E971EAE-E49D-4B45-97C2-4B0802B798FD}"/>
              </a:ext>
            </a:extLst>
          </p:cNvPr>
          <p:cNvSpPr/>
          <p:nvPr/>
        </p:nvSpPr>
        <p:spPr>
          <a:xfrm>
            <a:off x="4467284" y="8191336"/>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柱 91">
            <a:extLst>
              <a:ext uri="{FF2B5EF4-FFF2-40B4-BE49-F238E27FC236}">
                <a16:creationId xmlns:a16="http://schemas.microsoft.com/office/drawing/2014/main" id="{6C6FFF21-4A93-62A0-7391-937F36736543}"/>
              </a:ext>
            </a:extLst>
          </p:cNvPr>
          <p:cNvSpPr/>
          <p:nvPr/>
        </p:nvSpPr>
        <p:spPr>
          <a:xfrm>
            <a:off x="12039600" y="8191500"/>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柱 92">
            <a:extLst>
              <a:ext uri="{FF2B5EF4-FFF2-40B4-BE49-F238E27FC236}">
                <a16:creationId xmlns:a16="http://schemas.microsoft.com/office/drawing/2014/main" id="{EE25F6B3-F01C-F56E-A159-1338F1341441}"/>
              </a:ext>
            </a:extLst>
          </p:cNvPr>
          <p:cNvSpPr/>
          <p:nvPr/>
        </p:nvSpPr>
        <p:spPr>
          <a:xfrm>
            <a:off x="14641121" y="8191500"/>
            <a:ext cx="1828806" cy="190765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柱 93">
            <a:extLst>
              <a:ext uri="{FF2B5EF4-FFF2-40B4-BE49-F238E27FC236}">
                <a16:creationId xmlns:a16="http://schemas.microsoft.com/office/drawing/2014/main" id="{6876CE85-42DE-177A-64FC-C44E636323E7}"/>
              </a:ext>
            </a:extLst>
          </p:cNvPr>
          <p:cNvSpPr/>
          <p:nvPr/>
        </p:nvSpPr>
        <p:spPr>
          <a:xfrm>
            <a:off x="7008656" y="6057900"/>
            <a:ext cx="4267200" cy="3092575"/>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CA9333F5-1DD4-F997-BBBF-C39139C98BE6}"/>
              </a:ext>
            </a:extLst>
          </p:cNvPr>
          <p:cNvSpPr txBox="1"/>
          <p:nvPr/>
        </p:nvSpPr>
        <p:spPr>
          <a:xfrm>
            <a:off x="7860857" y="9223529"/>
            <a:ext cx="2613975" cy="584775"/>
          </a:xfrm>
          <a:prstGeom prst="rect">
            <a:avLst/>
          </a:prstGeom>
          <a:noFill/>
        </p:spPr>
        <p:txBody>
          <a:bodyPr wrap="square" rtlCol="0">
            <a:spAutoFit/>
          </a:bodyPr>
          <a:lstStyle/>
          <a:p>
            <a:pPr algn="ctr"/>
            <a:r>
              <a:rPr kumimoji="1" lang="ja-JP" altLang="en-US" sz="3200">
                <a:latin typeface="Hiragino Kaku Gothic Pro W3" panose="020B0300000000000000" pitchFamily="34" charset="-128"/>
                <a:ea typeface="Hiragino Kaku Gothic Pro W3" panose="020B0300000000000000" pitchFamily="34" charset="-128"/>
              </a:rPr>
              <a:t>中心的な</a:t>
            </a:r>
            <a:r>
              <a:rPr kumimoji="1" lang="en-US" altLang="ja-JP" sz="3200" dirty="0">
                <a:latin typeface="Hiragino Kaku Gothic Pro W3" panose="020B0300000000000000" pitchFamily="34" charset="-128"/>
                <a:ea typeface="Hiragino Kaku Gothic Pro W3" panose="020B0300000000000000" pitchFamily="34" charset="-128"/>
              </a:rPr>
              <a:t>DB</a:t>
            </a:r>
            <a:endParaRPr kumimoji="1" lang="ja-JP" altLang="en-US" sz="3200">
              <a:latin typeface="Hiragino Kaku Gothic Pro W3" panose="020B0300000000000000" pitchFamily="34" charset="-128"/>
              <a:ea typeface="Hiragino Kaku Gothic Pro W3" panose="020B0300000000000000" pitchFamily="34" charset="-128"/>
            </a:endParaRPr>
          </a:p>
        </p:txBody>
      </p:sp>
      <p:cxnSp>
        <p:nvCxnSpPr>
          <p:cNvPr id="97" name="直線矢印コネクタ 96">
            <a:extLst>
              <a:ext uri="{FF2B5EF4-FFF2-40B4-BE49-F238E27FC236}">
                <a16:creationId xmlns:a16="http://schemas.microsoft.com/office/drawing/2014/main" id="{FEC8B3BB-D50C-2683-16AC-5E6DFD4BF40F}"/>
              </a:ext>
            </a:extLst>
          </p:cNvPr>
          <p:cNvCxnSpPr>
            <a:cxnSpLocks/>
          </p:cNvCxnSpPr>
          <p:nvPr/>
        </p:nvCxnSpPr>
        <p:spPr>
          <a:xfrm flipH="1">
            <a:off x="2780166" y="7200900"/>
            <a:ext cx="5402211" cy="1767570"/>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60CBE632-8F45-6FFB-8EB1-F5F59A13013B}"/>
              </a:ext>
            </a:extLst>
          </p:cNvPr>
          <p:cNvCxnSpPr>
            <a:cxnSpLocks/>
          </p:cNvCxnSpPr>
          <p:nvPr/>
        </p:nvCxnSpPr>
        <p:spPr>
          <a:xfrm flipH="1">
            <a:off x="5401419" y="7200900"/>
            <a:ext cx="2780958" cy="2391508"/>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7CB14D93-AB8B-2D5F-FAFE-0F8166805D7D}"/>
              </a:ext>
            </a:extLst>
          </p:cNvPr>
          <p:cNvCxnSpPr>
            <a:cxnSpLocks/>
          </p:cNvCxnSpPr>
          <p:nvPr/>
        </p:nvCxnSpPr>
        <p:spPr>
          <a:xfrm>
            <a:off x="8182377" y="7200900"/>
            <a:ext cx="4619223" cy="1997099"/>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DBE11AF6-926F-B495-8861-BAA3832F6AAD}"/>
              </a:ext>
            </a:extLst>
          </p:cNvPr>
          <p:cNvCxnSpPr>
            <a:cxnSpLocks/>
          </p:cNvCxnSpPr>
          <p:nvPr/>
        </p:nvCxnSpPr>
        <p:spPr>
          <a:xfrm>
            <a:off x="8196862" y="7200900"/>
            <a:ext cx="7358662" cy="1660624"/>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345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F083CA-B854-2281-B7BE-4CA36D0493D1}"/>
              </a:ext>
            </a:extLst>
          </p:cNvPr>
          <p:cNvSpPr>
            <a:spLocks noGrp="1"/>
          </p:cNvSpPr>
          <p:nvPr>
            <p:ph type="title"/>
          </p:nvPr>
        </p:nvSpPr>
        <p:spPr/>
        <p:txBody>
          <a:bodyPr/>
          <a:lstStyle/>
          <a:p>
            <a:r>
              <a:rPr kumimoji="1" lang="ja-JP" altLang="en-US"/>
              <a:t>分散管理（復習）</a:t>
            </a:r>
          </a:p>
        </p:txBody>
      </p:sp>
      <p:sp>
        <p:nvSpPr>
          <p:cNvPr id="3" name="コンテンツ プレースホルダー 2">
            <a:extLst>
              <a:ext uri="{FF2B5EF4-FFF2-40B4-BE49-F238E27FC236}">
                <a16:creationId xmlns:a16="http://schemas.microsoft.com/office/drawing/2014/main" id="{BC529BCA-25F3-5EE1-316C-52CFF5658BAD}"/>
              </a:ext>
            </a:extLst>
          </p:cNvPr>
          <p:cNvSpPr>
            <a:spLocks noGrp="1"/>
          </p:cNvSpPr>
          <p:nvPr>
            <p:ph idx="1"/>
          </p:nvPr>
        </p:nvSpPr>
        <p:spPr/>
        <p:txBody>
          <a:bodyPr/>
          <a:lstStyle/>
          <a:p>
            <a:r>
              <a:rPr kumimoji="1" lang="ja-JP" altLang="en-US"/>
              <a:t>ネットワークなどで接続されたデータベース同士で、データの保持や</a:t>
            </a:r>
            <a:br>
              <a:rPr kumimoji="1" lang="en-US" altLang="ja-JP" dirty="0"/>
            </a:br>
            <a:r>
              <a:rPr kumimoji="1" lang="ja-JP" altLang="en-US"/>
              <a:t>処理を分担して行うシステム</a:t>
            </a:r>
            <a:endParaRPr kumimoji="1" lang="en-US" altLang="ja-JP" dirty="0"/>
          </a:p>
          <a:p>
            <a:r>
              <a:rPr kumimoji="1" lang="ja-JP" altLang="en-US"/>
              <a:t>データの外部参照を行えることや、それぞれのデータベースのあるシステムごとにデータを使用・処理する方式</a:t>
            </a:r>
            <a:endParaRPr kumimoji="1" lang="en-US" altLang="ja-JP" dirty="0"/>
          </a:p>
          <a:p>
            <a:r>
              <a:rPr kumimoji="1" lang="ja-JP" altLang="en-US"/>
              <a:t>ここでは、データの分解（リレーションの分解）を例に復習する</a:t>
            </a:r>
            <a:endParaRPr kumimoji="1" lang="en-US" altLang="ja-JP" dirty="0"/>
          </a:p>
        </p:txBody>
      </p:sp>
      <p:pic>
        <p:nvPicPr>
          <p:cNvPr id="1026" name="Picture 2" descr="福笑いのイラスト（男性）">
            <a:extLst>
              <a:ext uri="{FF2B5EF4-FFF2-40B4-BE49-F238E27FC236}">
                <a16:creationId xmlns:a16="http://schemas.microsoft.com/office/drawing/2014/main" id="{5C238D39-DCAF-CE2C-65B6-280D109F3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9800" y="5926590"/>
            <a:ext cx="3599261" cy="42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601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F44E3-98CF-86C8-8A2A-611880C192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CF18CBF-EF98-CE53-B727-990DEBCECAA5}"/>
              </a:ext>
            </a:extLst>
          </p:cNvPr>
          <p:cNvSpPr>
            <a:spLocks noGrp="1"/>
          </p:cNvSpPr>
          <p:nvPr>
            <p:ph type="title"/>
          </p:nvPr>
        </p:nvSpPr>
        <p:spPr/>
        <p:txBody>
          <a:bodyPr/>
          <a:lstStyle/>
          <a:p>
            <a:r>
              <a:rPr kumimoji="1" lang="ja-JP" altLang="en-US"/>
              <a:t>分散管理（復習）</a:t>
            </a:r>
          </a:p>
        </p:txBody>
      </p:sp>
      <p:sp>
        <p:nvSpPr>
          <p:cNvPr id="8" name="円柱 7">
            <a:extLst>
              <a:ext uri="{FF2B5EF4-FFF2-40B4-BE49-F238E27FC236}">
                <a16:creationId xmlns:a16="http://schemas.microsoft.com/office/drawing/2014/main" id="{C5530D75-27D8-8169-8C9A-9475CE3C5D71}"/>
              </a:ext>
            </a:extLst>
          </p:cNvPr>
          <p:cNvSpPr/>
          <p:nvPr/>
        </p:nvSpPr>
        <p:spPr>
          <a:xfrm>
            <a:off x="7315200" y="2933700"/>
            <a:ext cx="3505200" cy="2819400"/>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4" name="表 13">
            <a:extLst>
              <a:ext uri="{FF2B5EF4-FFF2-40B4-BE49-F238E27FC236}">
                <a16:creationId xmlns:a16="http://schemas.microsoft.com/office/drawing/2014/main" id="{319A4E4E-B394-836E-4D88-EDB181F28ECD}"/>
              </a:ext>
            </a:extLst>
          </p:cNvPr>
          <p:cNvGraphicFramePr>
            <a:graphicFrameLocks noGrp="1"/>
          </p:cNvGraphicFramePr>
          <p:nvPr>
            <p:extLst>
              <p:ext uri="{D42A27DB-BD31-4B8C-83A1-F6EECF244321}">
                <p14:modId xmlns:p14="http://schemas.microsoft.com/office/powerpoint/2010/main" val="4068853514"/>
              </p:ext>
            </p:extLst>
          </p:nvPr>
        </p:nvGraphicFramePr>
        <p:xfrm>
          <a:off x="1981199" y="6210300"/>
          <a:ext cx="15011401" cy="2194560"/>
        </p:xfrm>
        <a:graphic>
          <a:graphicData uri="http://schemas.openxmlformats.org/drawingml/2006/table">
            <a:tbl>
              <a:tblPr firstRow="1" bandRow="1">
                <a:tableStyleId>{7DF18680-E054-41AD-8BC1-D1AEF772440D}</a:tableStyleId>
              </a:tblPr>
              <a:tblGrid>
                <a:gridCol w="2725490">
                  <a:extLst>
                    <a:ext uri="{9D8B030D-6E8A-4147-A177-3AD203B41FA5}">
                      <a16:colId xmlns:a16="http://schemas.microsoft.com/office/drawing/2014/main" val="2844142604"/>
                    </a:ext>
                  </a:extLst>
                </a:gridCol>
                <a:gridCol w="1461393">
                  <a:extLst>
                    <a:ext uri="{9D8B030D-6E8A-4147-A177-3AD203B41FA5}">
                      <a16:colId xmlns:a16="http://schemas.microsoft.com/office/drawing/2014/main" val="3682833387"/>
                    </a:ext>
                  </a:extLst>
                </a:gridCol>
                <a:gridCol w="1242184">
                  <a:extLst>
                    <a:ext uri="{9D8B030D-6E8A-4147-A177-3AD203B41FA5}">
                      <a16:colId xmlns:a16="http://schemas.microsoft.com/office/drawing/2014/main" val="3229751884"/>
                    </a:ext>
                  </a:extLst>
                </a:gridCol>
                <a:gridCol w="1169115">
                  <a:extLst>
                    <a:ext uri="{9D8B030D-6E8A-4147-A177-3AD203B41FA5}">
                      <a16:colId xmlns:a16="http://schemas.microsoft.com/office/drawing/2014/main" val="1794061835"/>
                    </a:ext>
                  </a:extLst>
                </a:gridCol>
                <a:gridCol w="2164818">
                  <a:extLst>
                    <a:ext uri="{9D8B030D-6E8A-4147-A177-3AD203B41FA5}">
                      <a16:colId xmlns:a16="http://schemas.microsoft.com/office/drawing/2014/main" val="2765775390"/>
                    </a:ext>
                  </a:extLst>
                </a:gridCol>
                <a:gridCol w="2000153">
                  <a:extLst>
                    <a:ext uri="{9D8B030D-6E8A-4147-A177-3AD203B41FA5}">
                      <a16:colId xmlns:a16="http://schemas.microsoft.com/office/drawing/2014/main" val="3692647347"/>
                    </a:ext>
                  </a:extLst>
                </a:gridCol>
                <a:gridCol w="2703577">
                  <a:extLst>
                    <a:ext uri="{9D8B030D-6E8A-4147-A177-3AD203B41FA5}">
                      <a16:colId xmlns:a16="http://schemas.microsoft.com/office/drawing/2014/main" val="2127035381"/>
                    </a:ext>
                  </a:extLst>
                </a:gridCol>
                <a:gridCol w="1544671">
                  <a:extLst>
                    <a:ext uri="{9D8B030D-6E8A-4147-A177-3AD203B41FA5}">
                      <a16:colId xmlns:a16="http://schemas.microsoft.com/office/drawing/2014/main" val="1324508070"/>
                    </a:ext>
                  </a:extLst>
                </a:gridCol>
              </a:tblGrid>
              <a:tr h="370840">
                <a:tc>
                  <a:txBody>
                    <a:bodyPr/>
                    <a:lstStyle/>
                    <a:p>
                      <a:r>
                        <a:rPr kumimoji="1" lang="ja-JP" altLang="en-US" sz="2400"/>
                        <a:t>学校名</a:t>
                      </a:r>
                    </a:p>
                  </a:txBody>
                  <a:tcPr/>
                </a:tc>
                <a:tc>
                  <a:txBody>
                    <a:bodyPr/>
                    <a:lstStyle/>
                    <a:p>
                      <a:r>
                        <a:rPr kumimoji="1" lang="ja-JP" altLang="en-US" sz="2400"/>
                        <a:t>生徒番号</a:t>
                      </a:r>
                    </a:p>
                  </a:txBody>
                  <a:tcPr/>
                </a:tc>
                <a:tc>
                  <a:txBody>
                    <a:bodyPr/>
                    <a:lstStyle/>
                    <a:p>
                      <a:r>
                        <a:rPr kumimoji="1" lang="ja-JP" altLang="en-US" sz="2400"/>
                        <a:t>学校コード</a:t>
                      </a:r>
                    </a:p>
                  </a:txBody>
                  <a:tcPr/>
                </a:tc>
                <a:tc>
                  <a:txBody>
                    <a:bodyPr/>
                    <a:lstStyle/>
                    <a:p>
                      <a:r>
                        <a:rPr kumimoji="1" lang="ja-JP" altLang="en-US" sz="2400"/>
                        <a:t>名前</a:t>
                      </a:r>
                    </a:p>
                  </a:txBody>
                  <a:tcPr/>
                </a:tc>
                <a:tc>
                  <a:txBody>
                    <a:bodyPr/>
                    <a:lstStyle/>
                    <a:p>
                      <a:r>
                        <a:rPr kumimoji="1" lang="ja-JP" altLang="en-US" sz="2400"/>
                        <a:t>住所</a:t>
                      </a:r>
                    </a:p>
                  </a:txBody>
                  <a:tcPr/>
                </a:tc>
                <a:tc>
                  <a:txBody>
                    <a:bodyPr/>
                    <a:lstStyle/>
                    <a:p>
                      <a:r>
                        <a:rPr kumimoji="1" lang="en-US" altLang="ja-JP" sz="2400" dirty="0"/>
                        <a:t>5</a:t>
                      </a:r>
                      <a:r>
                        <a:rPr kumimoji="1" lang="ja-JP" altLang="en-US" sz="2400"/>
                        <a:t>月の模試の点数（数学）</a:t>
                      </a:r>
                    </a:p>
                  </a:txBody>
                  <a:tcPr/>
                </a:tc>
                <a:tc>
                  <a:txBody>
                    <a:bodyPr/>
                    <a:lstStyle/>
                    <a:p>
                      <a:r>
                        <a:rPr kumimoji="1" lang="en-US" altLang="ja-JP" sz="2400" dirty="0"/>
                        <a:t>5</a:t>
                      </a:r>
                      <a:r>
                        <a:rPr kumimoji="1" lang="ja-JP" altLang="en-US" sz="2400"/>
                        <a:t>月の模試の点数（理科）</a:t>
                      </a:r>
                    </a:p>
                  </a:txBody>
                  <a:tcPr/>
                </a:tc>
                <a:tc>
                  <a:txBody>
                    <a:bodyPr/>
                    <a:lstStyle/>
                    <a:p>
                      <a:r>
                        <a:rPr kumimoji="1" lang="ja-JP" altLang="en-US" sz="2400"/>
                        <a:t>偏差値</a:t>
                      </a:r>
                    </a:p>
                  </a:txBody>
                  <a:tcPr/>
                </a:tc>
                <a:extLst>
                  <a:ext uri="{0D108BD9-81ED-4DB2-BD59-A6C34878D82A}">
                    <a16:rowId xmlns:a16="http://schemas.microsoft.com/office/drawing/2014/main" val="2677850317"/>
                  </a:ext>
                </a:extLst>
              </a:tr>
              <a:tr h="370840">
                <a:tc>
                  <a:txBody>
                    <a:bodyPr/>
                    <a:lstStyle/>
                    <a:p>
                      <a:r>
                        <a:rPr kumimoji="1" lang="ja-JP" altLang="en-US" sz="2400"/>
                        <a:t>英雄高校</a:t>
                      </a:r>
                    </a:p>
                  </a:txBody>
                  <a:tcPr/>
                </a:tc>
                <a:tc>
                  <a:txBody>
                    <a:bodyPr/>
                    <a:lstStyle/>
                    <a:p>
                      <a:r>
                        <a:rPr kumimoji="1" lang="en-US" altLang="ja-JP" sz="2400" dirty="0"/>
                        <a:t>24101</a:t>
                      </a:r>
                      <a:endParaRPr kumimoji="1" lang="ja-JP" altLang="en-US" sz="2400"/>
                    </a:p>
                  </a:txBody>
                  <a:tcPr/>
                </a:tc>
                <a:tc>
                  <a:txBody>
                    <a:bodyPr/>
                    <a:lstStyle/>
                    <a:p>
                      <a:r>
                        <a:rPr kumimoji="1" lang="en-US" altLang="ja-JP" sz="2400" dirty="0"/>
                        <a:t>13001</a:t>
                      </a:r>
                      <a:endParaRPr kumimoji="1" lang="ja-JP" altLang="en-US" sz="2400"/>
                    </a:p>
                  </a:txBody>
                  <a:tcPr/>
                </a:tc>
                <a:tc>
                  <a:txBody>
                    <a:bodyPr/>
                    <a:lstStyle/>
                    <a:p>
                      <a:r>
                        <a:rPr kumimoji="1" lang="ja-JP" altLang="en-US" sz="2400"/>
                        <a:t>相川</a:t>
                      </a:r>
                    </a:p>
                  </a:txBody>
                  <a:tcPr/>
                </a:tc>
                <a:tc>
                  <a:txBody>
                    <a:bodyPr/>
                    <a:lstStyle/>
                    <a:p>
                      <a:r>
                        <a:rPr kumimoji="1" lang="ja-JP" altLang="en-US" sz="2400"/>
                        <a:t>東京都</a:t>
                      </a:r>
                      <a:r>
                        <a:rPr kumimoji="1" lang="en-US" altLang="ja-JP" sz="2400" dirty="0" err="1"/>
                        <a:t>xxxxxx</a:t>
                      </a:r>
                      <a:endParaRPr kumimoji="1" lang="ja-JP" altLang="en-US" sz="2400"/>
                    </a:p>
                  </a:txBody>
                  <a:tcPr/>
                </a:tc>
                <a:tc>
                  <a:txBody>
                    <a:bodyPr/>
                    <a:lstStyle/>
                    <a:p>
                      <a:r>
                        <a:rPr kumimoji="1" lang="en-US" altLang="ja-JP" sz="2400" dirty="0"/>
                        <a:t>70</a:t>
                      </a:r>
                      <a:endParaRPr kumimoji="1" lang="ja-JP" altLang="en-US" sz="2400"/>
                    </a:p>
                  </a:txBody>
                  <a:tcPr/>
                </a:tc>
                <a:tc>
                  <a:txBody>
                    <a:bodyPr/>
                    <a:lstStyle/>
                    <a:p>
                      <a:r>
                        <a:rPr kumimoji="1" lang="en-US" altLang="ja-JP" sz="2400" dirty="0"/>
                        <a:t>83</a:t>
                      </a:r>
                      <a:endParaRPr kumimoji="1" lang="ja-JP" altLang="en-US" sz="2400"/>
                    </a:p>
                  </a:txBody>
                  <a:tcPr/>
                </a:tc>
                <a:tc>
                  <a:txBody>
                    <a:bodyPr/>
                    <a:lstStyle/>
                    <a:p>
                      <a:r>
                        <a:rPr kumimoji="1" lang="en-US" altLang="ja-JP" sz="2400" dirty="0"/>
                        <a:t>68</a:t>
                      </a:r>
                      <a:endParaRPr kumimoji="1" lang="ja-JP" altLang="en-US" sz="2400"/>
                    </a:p>
                  </a:txBody>
                  <a:tcPr/>
                </a:tc>
                <a:extLst>
                  <a:ext uri="{0D108BD9-81ED-4DB2-BD59-A6C34878D82A}">
                    <a16:rowId xmlns:a16="http://schemas.microsoft.com/office/drawing/2014/main" val="2326546466"/>
                  </a:ext>
                </a:extLst>
              </a:tr>
              <a:tr h="370840">
                <a:tc>
                  <a:txBody>
                    <a:bodyPr/>
                    <a:lstStyle/>
                    <a:p>
                      <a:r>
                        <a:rPr kumimoji="1" lang="ja-JP" altLang="en-US" sz="2400"/>
                        <a:t>英雄高校</a:t>
                      </a:r>
                    </a:p>
                  </a:txBody>
                  <a:tcPr/>
                </a:tc>
                <a:tc>
                  <a:txBody>
                    <a:bodyPr/>
                    <a:lstStyle/>
                    <a:p>
                      <a:r>
                        <a:rPr kumimoji="1" lang="en-US" altLang="ja-JP" sz="2400" dirty="0"/>
                        <a:t>24103</a:t>
                      </a:r>
                      <a:endParaRPr kumimoji="1" lang="ja-JP" altLang="en-US" sz="2400"/>
                    </a:p>
                  </a:txBody>
                  <a:tcPr/>
                </a:tc>
                <a:tc>
                  <a:txBody>
                    <a:bodyPr/>
                    <a:lstStyle/>
                    <a:p>
                      <a:r>
                        <a:rPr kumimoji="1" lang="en-US" altLang="ja-JP" sz="2400" dirty="0"/>
                        <a:t>13001</a:t>
                      </a:r>
                      <a:endParaRPr kumimoji="1" lang="ja-JP" altLang="en-US" sz="2400"/>
                    </a:p>
                  </a:txBody>
                  <a:tcPr/>
                </a:tc>
                <a:tc>
                  <a:txBody>
                    <a:bodyPr/>
                    <a:lstStyle/>
                    <a:p>
                      <a:r>
                        <a:rPr kumimoji="1" lang="ja-JP" altLang="en-US" sz="2400"/>
                        <a:t>東</a:t>
                      </a:r>
                    </a:p>
                  </a:txBody>
                  <a:tcPr/>
                </a:tc>
                <a:tc>
                  <a:txBody>
                    <a:bodyPr/>
                    <a:lstStyle/>
                    <a:p>
                      <a:r>
                        <a:rPr kumimoji="1" lang="ja-JP" altLang="en-US" sz="2400"/>
                        <a:t>千葉県</a:t>
                      </a:r>
                      <a:r>
                        <a:rPr kumimoji="1" lang="en-US" altLang="ja-JP" sz="2400" dirty="0" err="1"/>
                        <a:t>yyyyyy</a:t>
                      </a:r>
                      <a:endParaRPr kumimoji="1" lang="ja-JP" altLang="en-US" sz="2400"/>
                    </a:p>
                  </a:txBody>
                  <a:tcPr/>
                </a:tc>
                <a:tc>
                  <a:txBody>
                    <a:bodyPr/>
                    <a:lstStyle/>
                    <a:p>
                      <a:r>
                        <a:rPr kumimoji="1" lang="en-US" altLang="ja-JP" sz="2400" dirty="0"/>
                        <a:t>67</a:t>
                      </a:r>
                      <a:endParaRPr kumimoji="1" lang="ja-JP" altLang="en-US" sz="2400"/>
                    </a:p>
                  </a:txBody>
                  <a:tcPr/>
                </a:tc>
                <a:tc>
                  <a:txBody>
                    <a:bodyPr/>
                    <a:lstStyle/>
                    <a:p>
                      <a:r>
                        <a:rPr kumimoji="1" lang="en-US" altLang="ja-JP" sz="2400" dirty="0"/>
                        <a:t>79</a:t>
                      </a:r>
                      <a:endParaRPr kumimoji="1" lang="ja-JP" altLang="en-US" sz="2400"/>
                    </a:p>
                  </a:txBody>
                  <a:tcPr/>
                </a:tc>
                <a:tc>
                  <a:txBody>
                    <a:bodyPr/>
                    <a:lstStyle/>
                    <a:p>
                      <a:r>
                        <a:rPr kumimoji="1" lang="en-US" altLang="ja-JP" sz="2400" dirty="0"/>
                        <a:t>59</a:t>
                      </a:r>
                      <a:endParaRPr kumimoji="1" lang="ja-JP" altLang="en-US" sz="2400"/>
                    </a:p>
                  </a:txBody>
                  <a:tcPr/>
                </a:tc>
                <a:extLst>
                  <a:ext uri="{0D108BD9-81ED-4DB2-BD59-A6C34878D82A}">
                    <a16:rowId xmlns:a16="http://schemas.microsoft.com/office/drawing/2014/main" val="472214544"/>
                  </a:ext>
                </a:extLst>
              </a:tr>
              <a:tr h="370840">
                <a:tc>
                  <a:txBody>
                    <a:bodyPr/>
                    <a:lstStyle/>
                    <a:p>
                      <a:r>
                        <a:rPr kumimoji="1" lang="ja-JP" altLang="en-US" sz="2400"/>
                        <a:t>魔法大学附属第一</a:t>
                      </a:r>
                    </a:p>
                  </a:txBody>
                  <a:tcPr/>
                </a:tc>
                <a:tc>
                  <a:txBody>
                    <a:bodyPr/>
                    <a:lstStyle/>
                    <a:p>
                      <a:r>
                        <a:rPr kumimoji="1" lang="en-US" altLang="ja-JP" sz="2400" dirty="0"/>
                        <a:t>2024010</a:t>
                      </a:r>
                      <a:endParaRPr kumimoji="1" lang="ja-JP" altLang="en-US" sz="2400"/>
                    </a:p>
                  </a:txBody>
                  <a:tcPr/>
                </a:tc>
                <a:tc>
                  <a:txBody>
                    <a:bodyPr/>
                    <a:lstStyle/>
                    <a:p>
                      <a:r>
                        <a:rPr kumimoji="1" lang="en-US" altLang="ja-JP" sz="2400" dirty="0"/>
                        <a:t>14505</a:t>
                      </a:r>
                      <a:endParaRPr kumimoji="1" lang="ja-JP" altLang="en-US" sz="2400"/>
                    </a:p>
                  </a:txBody>
                  <a:tcPr/>
                </a:tc>
                <a:tc>
                  <a:txBody>
                    <a:bodyPr/>
                    <a:lstStyle/>
                    <a:p>
                      <a:r>
                        <a:rPr kumimoji="1" lang="ja-JP" altLang="en-US" sz="2400"/>
                        <a:t>天野</a:t>
                      </a:r>
                    </a:p>
                  </a:txBody>
                  <a:tcPr/>
                </a:tc>
                <a:tc>
                  <a:txBody>
                    <a:bodyPr/>
                    <a:lstStyle/>
                    <a:p>
                      <a:r>
                        <a:rPr kumimoji="1" lang="ja-JP" altLang="en-US" sz="2400"/>
                        <a:t>埼玉県</a:t>
                      </a:r>
                      <a:r>
                        <a:rPr kumimoji="1" lang="en-US" altLang="ja-JP" sz="2400" dirty="0" err="1"/>
                        <a:t>zzzzzz</a:t>
                      </a:r>
                      <a:endParaRPr kumimoji="1" lang="ja-JP" altLang="en-US" sz="2400"/>
                    </a:p>
                  </a:txBody>
                  <a:tcPr/>
                </a:tc>
                <a:tc>
                  <a:txBody>
                    <a:bodyPr/>
                    <a:lstStyle/>
                    <a:p>
                      <a:r>
                        <a:rPr kumimoji="1" lang="en-US" altLang="ja-JP" sz="2400" dirty="0"/>
                        <a:t>92</a:t>
                      </a:r>
                      <a:endParaRPr kumimoji="1" lang="ja-JP" altLang="en-US" sz="2400"/>
                    </a:p>
                  </a:txBody>
                  <a:tcPr/>
                </a:tc>
                <a:tc>
                  <a:txBody>
                    <a:bodyPr/>
                    <a:lstStyle/>
                    <a:p>
                      <a:r>
                        <a:rPr kumimoji="1" lang="en-US" altLang="ja-JP" sz="2400" dirty="0"/>
                        <a:t>51</a:t>
                      </a:r>
                      <a:endParaRPr kumimoji="1" lang="ja-JP" altLang="en-US" sz="2400"/>
                    </a:p>
                  </a:txBody>
                  <a:tcPr/>
                </a:tc>
                <a:tc>
                  <a:txBody>
                    <a:bodyPr/>
                    <a:lstStyle/>
                    <a:p>
                      <a:r>
                        <a:rPr kumimoji="1" lang="en-US" altLang="ja-JP" sz="2400" dirty="0"/>
                        <a:t>61</a:t>
                      </a:r>
                    </a:p>
                  </a:txBody>
                  <a:tcPr/>
                </a:tc>
                <a:extLst>
                  <a:ext uri="{0D108BD9-81ED-4DB2-BD59-A6C34878D82A}">
                    <a16:rowId xmlns:a16="http://schemas.microsoft.com/office/drawing/2014/main" val="4243219490"/>
                  </a:ext>
                </a:extLst>
              </a:tr>
            </a:tbl>
          </a:graphicData>
        </a:graphic>
      </p:graphicFrame>
    </p:spTree>
    <p:extLst>
      <p:ext uri="{BB962C8B-B14F-4D97-AF65-F5344CB8AC3E}">
        <p14:creationId xmlns:p14="http://schemas.microsoft.com/office/powerpoint/2010/main" val="181214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FFF3-EE6B-87E0-5B06-AC5BBFC743C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6CB052-F0F2-9995-C13C-67FA84595F79}"/>
              </a:ext>
            </a:extLst>
          </p:cNvPr>
          <p:cNvSpPr>
            <a:spLocks noGrp="1"/>
          </p:cNvSpPr>
          <p:nvPr>
            <p:ph type="title"/>
          </p:nvPr>
        </p:nvSpPr>
        <p:spPr/>
        <p:txBody>
          <a:bodyPr/>
          <a:lstStyle/>
          <a:p>
            <a:r>
              <a:rPr kumimoji="1" lang="ja-JP" altLang="en-US"/>
              <a:t>分散管理（復習）</a:t>
            </a:r>
          </a:p>
        </p:txBody>
      </p:sp>
      <p:sp>
        <p:nvSpPr>
          <p:cNvPr id="4" name="円柱 3">
            <a:extLst>
              <a:ext uri="{FF2B5EF4-FFF2-40B4-BE49-F238E27FC236}">
                <a16:creationId xmlns:a16="http://schemas.microsoft.com/office/drawing/2014/main" id="{B377DCA3-4DC5-518C-BB3A-3535772F206D}"/>
              </a:ext>
            </a:extLst>
          </p:cNvPr>
          <p:cNvSpPr/>
          <p:nvPr/>
        </p:nvSpPr>
        <p:spPr>
          <a:xfrm>
            <a:off x="838200" y="4533900"/>
            <a:ext cx="1181100" cy="1188720"/>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柱 5">
            <a:extLst>
              <a:ext uri="{FF2B5EF4-FFF2-40B4-BE49-F238E27FC236}">
                <a16:creationId xmlns:a16="http://schemas.microsoft.com/office/drawing/2014/main" id="{D751D646-CE58-A945-A0F9-BC6EBA05B68B}"/>
              </a:ext>
            </a:extLst>
          </p:cNvPr>
          <p:cNvSpPr/>
          <p:nvPr/>
        </p:nvSpPr>
        <p:spPr>
          <a:xfrm>
            <a:off x="152400" y="8321695"/>
            <a:ext cx="1179967" cy="118872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柱 6">
            <a:extLst>
              <a:ext uri="{FF2B5EF4-FFF2-40B4-BE49-F238E27FC236}">
                <a16:creationId xmlns:a16="http://schemas.microsoft.com/office/drawing/2014/main" id="{49A44E81-5C5E-0144-7459-063A7FB24DAB}"/>
              </a:ext>
            </a:extLst>
          </p:cNvPr>
          <p:cNvSpPr/>
          <p:nvPr/>
        </p:nvSpPr>
        <p:spPr>
          <a:xfrm>
            <a:off x="5983711" y="8286770"/>
            <a:ext cx="1336656" cy="148336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柱 7">
            <a:extLst>
              <a:ext uri="{FF2B5EF4-FFF2-40B4-BE49-F238E27FC236}">
                <a16:creationId xmlns:a16="http://schemas.microsoft.com/office/drawing/2014/main" id="{56124C3A-DD08-B81D-8016-E8093B98ED1F}"/>
              </a:ext>
            </a:extLst>
          </p:cNvPr>
          <p:cNvSpPr/>
          <p:nvPr/>
        </p:nvSpPr>
        <p:spPr>
          <a:xfrm>
            <a:off x="7658078" y="2106458"/>
            <a:ext cx="1179967" cy="1304677"/>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a:extLst>
              <a:ext uri="{FF2B5EF4-FFF2-40B4-BE49-F238E27FC236}">
                <a16:creationId xmlns:a16="http://schemas.microsoft.com/office/drawing/2014/main" id="{94E2717B-0D6F-605A-96CF-9E2F52253D74}"/>
              </a:ext>
            </a:extLst>
          </p:cNvPr>
          <p:cNvGraphicFramePr>
            <a:graphicFrameLocks noGrp="1"/>
          </p:cNvGraphicFramePr>
          <p:nvPr>
            <p:extLst>
              <p:ext uri="{D42A27DB-BD31-4B8C-83A1-F6EECF244321}">
                <p14:modId xmlns:p14="http://schemas.microsoft.com/office/powerpoint/2010/main" val="2820648538"/>
              </p:ext>
            </p:extLst>
          </p:nvPr>
        </p:nvGraphicFramePr>
        <p:xfrm>
          <a:off x="8998852" y="1610893"/>
          <a:ext cx="2706237" cy="1584960"/>
        </p:xfrm>
        <a:graphic>
          <a:graphicData uri="http://schemas.openxmlformats.org/drawingml/2006/table">
            <a:tbl>
              <a:tblPr firstRow="1" bandRow="1">
                <a:tableStyleId>{7DF18680-E054-41AD-8BC1-D1AEF772440D}</a:tableStyleId>
              </a:tblPr>
              <a:tblGrid>
                <a:gridCol w="1334637">
                  <a:extLst>
                    <a:ext uri="{9D8B030D-6E8A-4147-A177-3AD203B41FA5}">
                      <a16:colId xmlns:a16="http://schemas.microsoft.com/office/drawing/2014/main" val="2662255594"/>
                    </a:ext>
                  </a:extLst>
                </a:gridCol>
                <a:gridCol w="1371600">
                  <a:extLst>
                    <a:ext uri="{9D8B030D-6E8A-4147-A177-3AD203B41FA5}">
                      <a16:colId xmlns:a16="http://schemas.microsoft.com/office/drawing/2014/main" val="16523869"/>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extLst>
                  <a:ext uri="{0D108BD9-81ED-4DB2-BD59-A6C34878D82A}">
                    <a16:rowId xmlns:a16="http://schemas.microsoft.com/office/drawing/2014/main" val="212926795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extLst>
                  <a:ext uri="{0D108BD9-81ED-4DB2-BD59-A6C34878D82A}">
                    <a16:rowId xmlns:a16="http://schemas.microsoft.com/office/drawing/2014/main" val="2747180648"/>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extLst>
                  <a:ext uri="{0D108BD9-81ED-4DB2-BD59-A6C34878D82A}">
                    <a16:rowId xmlns:a16="http://schemas.microsoft.com/office/drawing/2014/main" val="2388591591"/>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extLst>
                  <a:ext uri="{0D108BD9-81ED-4DB2-BD59-A6C34878D82A}">
                    <a16:rowId xmlns:a16="http://schemas.microsoft.com/office/drawing/2014/main" val="3584465576"/>
                  </a:ext>
                </a:extLst>
              </a:tr>
            </a:tbl>
          </a:graphicData>
        </a:graphic>
      </p:graphicFrame>
      <p:graphicFrame>
        <p:nvGraphicFramePr>
          <p:cNvPr id="11" name="表 10">
            <a:extLst>
              <a:ext uri="{FF2B5EF4-FFF2-40B4-BE49-F238E27FC236}">
                <a16:creationId xmlns:a16="http://schemas.microsoft.com/office/drawing/2014/main" id="{8BB6F0F4-8801-7C24-AB3D-2B035CE39959}"/>
              </a:ext>
            </a:extLst>
          </p:cNvPr>
          <p:cNvGraphicFramePr>
            <a:graphicFrameLocks noGrp="1"/>
          </p:cNvGraphicFramePr>
          <p:nvPr>
            <p:extLst>
              <p:ext uri="{D42A27DB-BD31-4B8C-83A1-F6EECF244321}">
                <p14:modId xmlns:p14="http://schemas.microsoft.com/office/powerpoint/2010/main" val="2816353499"/>
              </p:ext>
            </p:extLst>
          </p:nvPr>
        </p:nvGraphicFramePr>
        <p:xfrm>
          <a:off x="2071721" y="4549140"/>
          <a:ext cx="3733800" cy="1188720"/>
        </p:xfrm>
        <a:graphic>
          <a:graphicData uri="http://schemas.openxmlformats.org/drawingml/2006/table">
            <a:tbl>
              <a:tblPr firstRow="1" bandRow="1">
                <a:tableStyleId>{7DF18680-E054-41AD-8BC1-D1AEF772440D}</a:tableStyleId>
              </a:tblPr>
              <a:tblGrid>
                <a:gridCol w="2326819">
                  <a:extLst>
                    <a:ext uri="{9D8B030D-6E8A-4147-A177-3AD203B41FA5}">
                      <a16:colId xmlns:a16="http://schemas.microsoft.com/office/drawing/2014/main" val="2844142604"/>
                    </a:ext>
                  </a:extLst>
                </a:gridCol>
                <a:gridCol w="1406981">
                  <a:extLst>
                    <a:ext uri="{9D8B030D-6E8A-4147-A177-3AD203B41FA5}">
                      <a16:colId xmlns:a16="http://schemas.microsoft.com/office/drawing/2014/main" val="3229751884"/>
                    </a:ext>
                  </a:extLst>
                </a:gridCol>
              </a:tblGrid>
              <a:tr h="370840">
                <a:tc>
                  <a:txBody>
                    <a:bodyPr/>
                    <a:lstStyle/>
                    <a:p>
                      <a:r>
                        <a:rPr kumimoji="1" lang="ja-JP" altLang="en-US" sz="2000"/>
                        <a:t>学校名</a:t>
                      </a:r>
                    </a:p>
                  </a:txBody>
                  <a:tcPr/>
                </a:tc>
                <a:tc>
                  <a:txBody>
                    <a:bodyPr/>
                    <a:lstStyle/>
                    <a:p>
                      <a:r>
                        <a:rPr kumimoji="1" lang="ja-JP" altLang="en-US" sz="2000"/>
                        <a:t>学校コード</a:t>
                      </a:r>
                    </a:p>
                  </a:txBody>
                  <a:tcPr/>
                </a:tc>
                <a:extLst>
                  <a:ext uri="{0D108BD9-81ED-4DB2-BD59-A6C34878D82A}">
                    <a16:rowId xmlns:a16="http://schemas.microsoft.com/office/drawing/2014/main" val="2677850317"/>
                  </a:ext>
                </a:extLst>
              </a:tr>
              <a:tr h="370840">
                <a:tc>
                  <a:txBody>
                    <a:bodyPr/>
                    <a:lstStyle/>
                    <a:p>
                      <a:r>
                        <a:rPr kumimoji="1" lang="ja-JP" altLang="en-US" sz="2000"/>
                        <a:t>英雄高校</a:t>
                      </a:r>
                    </a:p>
                  </a:txBody>
                  <a:tcPr/>
                </a:tc>
                <a:tc>
                  <a:txBody>
                    <a:bodyPr/>
                    <a:lstStyle/>
                    <a:p>
                      <a:r>
                        <a:rPr kumimoji="1" lang="en-US" altLang="ja-JP" sz="2000" dirty="0"/>
                        <a:t>13001</a:t>
                      </a:r>
                      <a:endParaRPr kumimoji="1" lang="ja-JP" altLang="en-US" sz="2000"/>
                    </a:p>
                  </a:txBody>
                  <a:tcPr/>
                </a:tc>
                <a:extLst>
                  <a:ext uri="{0D108BD9-81ED-4DB2-BD59-A6C34878D82A}">
                    <a16:rowId xmlns:a16="http://schemas.microsoft.com/office/drawing/2014/main" val="2326546466"/>
                  </a:ext>
                </a:extLst>
              </a:tr>
              <a:tr h="370840">
                <a:tc>
                  <a:txBody>
                    <a:bodyPr/>
                    <a:lstStyle/>
                    <a:p>
                      <a:r>
                        <a:rPr kumimoji="1" lang="ja-JP" altLang="en-US" sz="2000"/>
                        <a:t>魔法大学附属第一</a:t>
                      </a:r>
                    </a:p>
                  </a:txBody>
                  <a:tcPr/>
                </a:tc>
                <a:tc>
                  <a:txBody>
                    <a:bodyPr/>
                    <a:lstStyle/>
                    <a:p>
                      <a:r>
                        <a:rPr kumimoji="1" lang="en-US" altLang="ja-JP" sz="2000" dirty="0"/>
                        <a:t>14505</a:t>
                      </a:r>
                      <a:endParaRPr kumimoji="1" lang="ja-JP" altLang="en-US" sz="2000"/>
                    </a:p>
                  </a:txBody>
                  <a:tcPr/>
                </a:tc>
                <a:extLst>
                  <a:ext uri="{0D108BD9-81ED-4DB2-BD59-A6C34878D82A}">
                    <a16:rowId xmlns:a16="http://schemas.microsoft.com/office/drawing/2014/main" val="4243219490"/>
                  </a:ext>
                </a:extLst>
              </a:tr>
            </a:tbl>
          </a:graphicData>
        </a:graphic>
      </p:graphicFrame>
      <p:graphicFrame>
        <p:nvGraphicFramePr>
          <p:cNvPr id="13" name="表 12">
            <a:extLst>
              <a:ext uri="{FF2B5EF4-FFF2-40B4-BE49-F238E27FC236}">
                <a16:creationId xmlns:a16="http://schemas.microsoft.com/office/drawing/2014/main" id="{9518F6E0-2510-18AD-450A-F1BA403B5757}"/>
              </a:ext>
            </a:extLst>
          </p:cNvPr>
          <p:cNvGraphicFramePr>
            <a:graphicFrameLocks noGrp="1"/>
          </p:cNvGraphicFramePr>
          <p:nvPr>
            <p:extLst>
              <p:ext uri="{D42A27DB-BD31-4B8C-83A1-F6EECF244321}">
                <p14:modId xmlns:p14="http://schemas.microsoft.com/office/powerpoint/2010/main" val="1208938194"/>
              </p:ext>
            </p:extLst>
          </p:nvPr>
        </p:nvGraphicFramePr>
        <p:xfrm>
          <a:off x="1484951" y="8249603"/>
          <a:ext cx="4212887" cy="14833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271815">
                  <a:extLst>
                    <a:ext uri="{9D8B030D-6E8A-4147-A177-3AD203B41FA5}">
                      <a16:colId xmlns:a16="http://schemas.microsoft.com/office/drawing/2014/main" val="1794061835"/>
                    </a:ext>
                  </a:extLst>
                </a:gridCol>
              </a:tblGrid>
              <a:tr h="370840">
                <a:tc>
                  <a:txBody>
                    <a:bodyPr/>
                    <a:lstStyle/>
                    <a:p>
                      <a:r>
                        <a:rPr kumimoji="1" lang="ja-JP" altLang="en-US" sz="1800"/>
                        <a:t>生徒番号</a:t>
                      </a:r>
                    </a:p>
                  </a:txBody>
                  <a:tcPr/>
                </a:tc>
                <a:tc>
                  <a:txBody>
                    <a:bodyPr/>
                    <a:lstStyle/>
                    <a:p>
                      <a:r>
                        <a:rPr kumimoji="1" lang="ja-JP" altLang="en-US" sz="1800"/>
                        <a:t>学校コード</a:t>
                      </a:r>
                    </a:p>
                  </a:txBody>
                  <a:tcPr/>
                </a:tc>
                <a:tc>
                  <a:txBody>
                    <a:bodyPr/>
                    <a:lstStyle/>
                    <a:p>
                      <a:r>
                        <a:rPr kumimoji="1" lang="ja-JP" altLang="en-US" sz="1800"/>
                        <a:t>名前</a:t>
                      </a:r>
                    </a:p>
                  </a:txBody>
                  <a:tcPr/>
                </a:tc>
                <a:extLst>
                  <a:ext uri="{0D108BD9-81ED-4DB2-BD59-A6C34878D82A}">
                    <a16:rowId xmlns:a16="http://schemas.microsoft.com/office/drawing/2014/main" val="2677850317"/>
                  </a:ext>
                </a:extLst>
              </a:tr>
              <a:tr h="370840">
                <a:tc>
                  <a:txBody>
                    <a:bodyPr/>
                    <a:lstStyle/>
                    <a:p>
                      <a:r>
                        <a:rPr kumimoji="1" lang="en-US" altLang="ja-JP" sz="1800" dirty="0"/>
                        <a:t>24101</a:t>
                      </a:r>
                      <a:endParaRPr kumimoji="1" lang="ja-JP" altLang="en-US" sz="1800"/>
                    </a:p>
                  </a:txBody>
                  <a:tcPr/>
                </a:tc>
                <a:tc>
                  <a:txBody>
                    <a:bodyPr/>
                    <a:lstStyle/>
                    <a:p>
                      <a:r>
                        <a:rPr kumimoji="1" lang="en-US" altLang="ja-JP" sz="1800" dirty="0"/>
                        <a:t>13001</a:t>
                      </a:r>
                      <a:endParaRPr kumimoji="1" lang="ja-JP" altLang="en-US" sz="1800"/>
                    </a:p>
                  </a:txBody>
                  <a:tcPr/>
                </a:tc>
                <a:tc>
                  <a:txBody>
                    <a:bodyPr/>
                    <a:lstStyle/>
                    <a:p>
                      <a:r>
                        <a:rPr kumimoji="1" lang="ja-JP" altLang="en-US" sz="1800"/>
                        <a:t>相川</a:t>
                      </a:r>
                    </a:p>
                  </a:txBody>
                  <a:tcPr/>
                </a:tc>
                <a:extLst>
                  <a:ext uri="{0D108BD9-81ED-4DB2-BD59-A6C34878D82A}">
                    <a16:rowId xmlns:a16="http://schemas.microsoft.com/office/drawing/2014/main" val="2326546466"/>
                  </a:ext>
                </a:extLst>
              </a:tr>
              <a:tr h="370840">
                <a:tc>
                  <a:txBody>
                    <a:bodyPr/>
                    <a:lstStyle/>
                    <a:p>
                      <a:r>
                        <a:rPr kumimoji="1" lang="en-US" altLang="ja-JP" sz="1800" dirty="0"/>
                        <a:t>24103</a:t>
                      </a:r>
                      <a:endParaRPr kumimoji="1" lang="ja-JP" altLang="en-US" sz="1800"/>
                    </a:p>
                  </a:txBody>
                  <a:tcPr/>
                </a:tc>
                <a:tc>
                  <a:txBody>
                    <a:bodyPr/>
                    <a:lstStyle/>
                    <a:p>
                      <a:r>
                        <a:rPr kumimoji="1" lang="en-US" altLang="ja-JP" sz="1800" dirty="0"/>
                        <a:t>13001</a:t>
                      </a:r>
                      <a:endParaRPr kumimoji="1" lang="ja-JP" altLang="en-US" sz="1800"/>
                    </a:p>
                  </a:txBody>
                  <a:tcPr/>
                </a:tc>
                <a:tc>
                  <a:txBody>
                    <a:bodyPr/>
                    <a:lstStyle/>
                    <a:p>
                      <a:r>
                        <a:rPr kumimoji="1" lang="ja-JP" altLang="en-US" sz="1800"/>
                        <a:t>東</a:t>
                      </a:r>
                    </a:p>
                  </a:txBody>
                  <a:tcPr/>
                </a:tc>
                <a:extLst>
                  <a:ext uri="{0D108BD9-81ED-4DB2-BD59-A6C34878D82A}">
                    <a16:rowId xmlns:a16="http://schemas.microsoft.com/office/drawing/2014/main" val="472214544"/>
                  </a:ext>
                </a:extLst>
              </a:tr>
              <a:tr h="370840">
                <a:tc>
                  <a:txBody>
                    <a:bodyPr/>
                    <a:lstStyle/>
                    <a:p>
                      <a:r>
                        <a:rPr kumimoji="1" lang="en-US" altLang="ja-JP" sz="1800" dirty="0"/>
                        <a:t>2024010</a:t>
                      </a:r>
                      <a:endParaRPr kumimoji="1" lang="ja-JP" altLang="en-US" sz="1800"/>
                    </a:p>
                  </a:txBody>
                  <a:tcPr/>
                </a:tc>
                <a:tc>
                  <a:txBody>
                    <a:bodyPr/>
                    <a:lstStyle/>
                    <a:p>
                      <a:r>
                        <a:rPr kumimoji="1" lang="en-US" altLang="ja-JP" sz="1800" dirty="0"/>
                        <a:t>14505</a:t>
                      </a:r>
                      <a:endParaRPr kumimoji="1" lang="ja-JP" altLang="en-US" sz="1800"/>
                    </a:p>
                  </a:txBody>
                  <a:tcPr/>
                </a:tc>
                <a:tc>
                  <a:txBody>
                    <a:bodyPr/>
                    <a:lstStyle/>
                    <a:p>
                      <a:r>
                        <a:rPr kumimoji="1" lang="ja-JP" altLang="en-US" sz="1800"/>
                        <a:t>天野</a:t>
                      </a:r>
                    </a:p>
                  </a:txBody>
                  <a:tcPr/>
                </a:tc>
                <a:extLst>
                  <a:ext uri="{0D108BD9-81ED-4DB2-BD59-A6C34878D82A}">
                    <a16:rowId xmlns:a16="http://schemas.microsoft.com/office/drawing/2014/main" val="4243219490"/>
                  </a:ext>
                </a:extLst>
              </a:tr>
            </a:tbl>
          </a:graphicData>
        </a:graphic>
      </p:graphicFrame>
      <p:sp>
        <p:nvSpPr>
          <p:cNvPr id="15" name="円柱 14">
            <a:extLst>
              <a:ext uri="{FF2B5EF4-FFF2-40B4-BE49-F238E27FC236}">
                <a16:creationId xmlns:a16="http://schemas.microsoft.com/office/drawing/2014/main" id="{381A5141-A7C9-D43A-3C90-C45E56D63A3B}"/>
              </a:ext>
            </a:extLst>
          </p:cNvPr>
          <p:cNvSpPr/>
          <p:nvPr/>
        </p:nvSpPr>
        <p:spPr>
          <a:xfrm>
            <a:off x="12192000" y="4212009"/>
            <a:ext cx="1295400" cy="132646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6" name="表 15">
            <a:extLst>
              <a:ext uri="{FF2B5EF4-FFF2-40B4-BE49-F238E27FC236}">
                <a16:creationId xmlns:a16="http://schemas.microsoft.com/office/drawing/2014/main" id="{DAF46B27-0F00-6464-28AC-C2966B968DBF}"/>
              </a:ext>
            </a:extLst>
          </p:cNvPr>
          <p:cNvGraphicFramePr>
            <a:graphicFrameLocks noGrp="1"/>
          </p:cNvGraphicFramePr>
          <p:nvPr>
            <p:extLst>
              <p:ext uri="{D42A27DB-BD31-4B8C-83A1-F6EECF244321}">
                <p14:modId xmlns:p14="http://schemas.microsoft.com/office/powerpoint/2010/main" val="1752811591"/>
              </p:ext>
            </p:extLst>
          </p:nvPr>
        </p:nvGraphicFramePr>
        <p:xfrm>
          <a:off x="7381593" y="8302645"/>
          <a:ext cx="4810407" cy="15849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869335">
                  <a:extLst>
                    <a:ext uri="{9D8B030D-6E8A-4147-A177-3AD203B41FA5}">
                      <a16:colId xmlns:a16="http://schemas.microsoft.com/office/drawing/2014/main" val="1794061835"/>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tc>
                  <a:txBody>
                    <a:bodyPr/>
                    <a:lstStyle/>
                    <a:p>
                      <a:r>
                        <a:rPr kumimoji="1" lang="ja-JP" altLang="en-US" sz="2000"/>
                        <a:t>住所</a:t>
                      </a:r>
                    </a:p>
                  </a:txBody>
                  <a:tcPr/>
                </a:tc>
                <a:extLst>
                  <a:ext uri="{0D108BD9-81ED-4DB2-BD59-A6C34878D82A}">
                    <a16:rowId xmlns:a16="http://schemas.microsoft.com/office/drawing/2014/main" val="267785031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ja-JP" altLang="en-US" sz="2000"/>
                        <a:t>東京都</a:t>
                      </a:r>
                      <a:r>
                        <a:rPr kumimoji="1" lang="en-US" altLang="ja-JP" sz="2000" dirty="0" err="1"/>
                        <a:t>xxxxxx</a:t>
                      </a:r>
                      <a:endParaRPr kumimoji="1" lang="en-US" altLang="ja-JP" sz="2000" dirty="0"/>
                    </a:p>
                  </a:txBody>
                  <a:tcPr/>
                </a:tc>
                <a:extLst>
                  <a:ext uri="{0D108BD9-81ED-4DB2-BD59-A6C34878D82A}">
                    <a16:rowId xmlns:a16="http://schemas.microsoft.com/office/drawing/2014/main" val="2326546466"/>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ja-JP" altLang="en-US" sz="2000"/>
                        <a:t>千葉県</a:t>
                      </a:r>
                      <a:r>
                        <a:rPr kumimoji="1" lang="en-US" altLang="ja-JP" sz="2000" dirty="0" err="1"/>
                        <a:t>yyyyyy</a:t>
                      </a:r>
                      <a:endParaRPr kumimoji="1" lang="ja-JP" altLang="en-US" sz="2000"/>
                    </a:p>
                  </a:txBody>
                  <a:tcPr/>
                </a:tc>
                <a:extLst>
                  <a:ext uri="{0D108BD9-81ED-4DB2-BD59-A6C34878D82A}">
                    <a16:rowId xmlns:a16="http://schemas.microsoft.com/office/drawing/2014/main" val="472214544"/>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tc>
                  <a:txBody>
                    <a:bodyPr/>
                    <a:lstStyle/>
                    <a:p>
                      <a:r>
                        <a:rPr kumimoji="1" lang="ja-JP" altLang="en-US" sz="2000"/>
                        <a:t>埼玉県</a:t>
                      </a:r>
                      <a:r>
                        <a:rPr kumimoji="1" lang="en-US" altLang="ja-JP" sz="2000" dirty="0" err="1"/>
                        <a:t>zzzzzz</a:t>
                      </a:r>
                      <a:endParaRPr kumimoji="1" lang="ja-JP" altLang="en-US" sz="2000"/>
                    </a:p>
                  </a:txBody>
                  <a:tcPr/>
                </a:tc>
                <a:extLst>
                  <a:ext uri="{0D108BD9-81ED-4DB2-BD59-A6C34878D82A}">
                    <a16:rowId xmlns:a16="http://schemas.microsoft.com/office/drawing/2014/main" val="4243219490"/>
                  </a:ext>
                </a:extLst>
              </a:tr>
            </a:tbl>
          </a:graphicData>
        </a:graphic>
      </p:graphicFrame>
      <p:graphicFrame>
        <p:nvGraphicFramePr>
          <p:cNvPr id="19" name="表 18">
            <a:extLst>
              <a:ext uri="{FF2B5EF4-FFF2-40B4-BE49-F238E27FC236}">
                <a16:creationId xmlns:a16="http://schemas.microsoft.com/office/drawing/2014/main" id="{DF3F3944-383B-A88E-72E5-794B2A7E20AE}"/>
              </a:ext>
            </a:extLst>
          </p:cNvPr>
          <p:cNvGraphicFramePr>
            <a:graphicFrameLocks noGrp="1"/>
          </p:cNvGraphicFramePr>
          <p:nvPr>
            <p:extLst>
              <p:ext uri="{D42A27DB-BD31-4B8C-83A1-F6EECF244321}">
                <p14:modId xmlns:p14="http://schemas.microsoft.com/office/powerpoint/2010/main" val="4243363035"/>
              </p:ext>
            </p:extLst>
          </p:nvPr>
        </p:nvGraphicFramePr>
        <p:xfrm>
          <a:off x="13744698" y="3891840"/>
          <a:ext cx="4009902" cy="15849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068830">
                  <a:extLst>
                    <a:ext uri="{9D8B030D-6E8A-4147-A177-3AD203B41FA5}">
                      <a16:colId xmlns:a16="http://schemas.microsoft.com/office/drawing/2014/main" val="3692647347"/>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tc>
                  <a:txBody>
                    <a:bodyPr/>
                    <a:lstStyle/>
                    <a:p>
                      <a:r>
                        <a:rPr kumimoji="1" lang="ja-JP" altLang="en-US" sz="2000"/>
                        <a:t>点数</a:t>
                      </a:r>
                    </a:p>
                  </a:txBody>
                  <a:tcPr/>
                </a:tc>
                <a:extLst>
                  <a:ext uri="{0D108BD9-81ED-4DB2-BD59-A6C34878D82A}">
                    <a16:rowId xmlns:a16="http://schemas.microsoft.com/office/drawing/2014/main" val="267785031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70</a:t>
                      </a:r>
                      <a:endParaRPr kumimoji="1" lang="ja-JP" altLang="en-US" sz="2000"/>
                    </a:p>
                  </a:txBody>
                  <a:tcPr/>
                </a:tc>
                <a:extLst>
                  <a:ext uri="{0D108BD9-81ED-4DB2-BD59-A6C34878D82A}">
                    <a16:rowId xmlns:a16="http://schemas.microsoft.com/office/drawing/2014/main" val="2326546466"/>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67</a:t>
                      </a:r>
                      <a:endParaRPr kumimoji="1" lang="ja-JP" altLang="en-US" sz="2000"/>
                    </a:p>
                  </a:txBody>
                  <a:tcPr/>
                </a:tc>
                <a:extLst>
                  <a:ext uri="{0D108BD9-81ED-4DB2-BD59-A6C34878D82A}">
                    <a16:rowId xmlns:a16="http://schemas.microsoft.com/office/drawing/2014/main" val="472214544"/>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tc>
                  <a:txBody>
                    <a:bodyPr/>
                    <a:lstStyle/>
                    <a:p>
                      <a:r>
                        <a:rPr kumimoji="1" lang="en-US" altLang="ja-JP" sz="2000" dirty="0"/>
                        <a:t>92</a:t>
                      </a:r>
                      <a:endParaRPr kumimoji="1" lang="ja-JP" altLang="en-US" sz="2000"/>
                    </a:p>
                  </a:txBody>
                  <a:tcPr/>
                </a:tc>
                <a:extLst>
                  <a:ext uri="{0D108BD9-81ED-4DB2-BD59-A6C34878D82A}">
                    <a16:rowId xmlns:a16="http://schemas.microsoft.com/office/drawing/2014/main" val="4243219490"/>
                  </a:ext>
                </a:extLst>
              </a:tr>
            </a:tbl>
          </a:graphicData>
        </a:graphic>
      </p:graphicFrame>
      <p:sp>
        <p:nvSpPr>
          <p:cNvPr id="20" name="円柱 19">
            <a:extLst>
              <a:ext uri="{FF2B5EF4-FFF2-40B4-BE49-F238E27FC236}">
                <a16:creationId xmlns:a16="http://schemas.microsoft.com/office/drawing/2014/main" id="{E4720E43-EF67-A04F-5D68-4E5A30DA035A}"/>
              </a:ext>
            </a:extLst>
          </p:cNvPr>
          <p:cNvSpPr/>
          <p:nvPr/>
        </p:nvSpPr>
        <p:spPr>
          <a:xfrm>
            <a:off x="12649200" y="6300187"/>
            <a:ext cx="1295400" cy="132646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1" name="表 20">
            <a:extLst>
              <a:ext uri="{FF2B5EF4-FFF2-40B4-BE49-F238E27FC236}">
                <a16:creationId xmlns:a16="http://schemas.microsoft.com/office/drawing/2014/main" id="{86C02BEB-BA29-E998-E85B-A53AC4629CF1}"/>
              </a:ext>
            </a:extLst>
          </p:cNvPr>
          <p:cNvGraphicFramePr>
            <a:graphicFrameLocks noGrp="1"/>
          </p:cNvGraphicFramePr>
          <p:nvPr>
            <p:extLst>
              <p:ext uri="{D42A27DB-BD31-4B8C-83A1-F6EECF244321}">
                <p14:modId xmlns:p14="http://schemas.microsoft.com/office/powerpoint/2010/main" val="1898125237"/>
              </p:ext>
            </p:extLst>
          </p:nvPr>
        </p:nvGraphicFramePr>
        <p:xfrm>
          <a:off x="14201898" y="5980018"/>
          <a:ext cx="4009902" cy="15849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068830">
                  <a:extLst>
                    <a:ext uri="{9D8B030D-6E8A-4147-A177-3AD203B41FA5}">
                      <a16:colId xmlns:a16="http://schemas.microsoft.com/office/drawing/2014/main" val="3692647347"/>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tc>
                  <a:txBody>
                    <a:bodyPr/>
                    <a:lstStyle/>
                    <a:p>
                      <a:r>
                        <a:rPr kumimoji="1" lang="ja-JP" altLang="en-US" sz="2000"/>
                        <a:t>点数</a:t>
                      </a:r>
                    </a:p>
                  </a:txBody>
                  <a:tcPr/>
                </a:tc>
                <a:extLst>
                  <a:ext uri="{0D108BD9-81ED-4DB2-BD59-A6C34878D82A}">
                    <a16:rowId xmlns:a16="http://schemas.microsoft.com/office/drawing/2014/main" val="267785031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83</a:t>
                      </a:r>
                      <a:endParaRPr kumimoji="1" lang="ja-JP" altLang="en-US" sz="2000"/>
                    </a:p>
                  </a:txBody>
                  <a:tcPr/>
                </a:tc>
                <a:extLst>
                  <a:ext uri="{0D108BD9-81ED-4DB2-BD59-A6C34878D82A}">
                    <a16:rowId xmlns:a16="http://schemas.microsoft.com/office/drawing/2014/main" val="2326546466"/>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79</a:t>
                      </a:r>
                      <a:endParaRPr kumimoji="1" lang="ja-JP" altLang="en-US" sz="2000"/>
                    </a:p>
                  </a:txBody>
                  <a:tcPr/>
                </a:tc>
                <a:extLst>
                  <a:ext uri="{0D108BD9-81ED-4DB2-BD59-A6C34878D82A}">
                    <a16:rowId xmlns:a16="http://schemas.microsoft.com/office/drawing/2014/main" val="472214544"/>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tc>
                  <a:txBody>
                    <a:bodyPr/>
                    <a:lstStyle/>
                    <a:p>
                      <a:r>
                        <a:rPr kumimoji="1" lang="en-US" altLang="ja-JP" sz="2000" dirty="0"/>
                        <a:t>51</a:t>
                      </a:r>
                      <a:endParaRPr kumimoji="1" lang="ja-JP" altLang="en-US" sz="2000"/>
                    </a:p>
                  </a:txBody>
                  <a:tcPr/>
                </a:tc>
                <a:extLst>
                  <a:ext uri="{0D108BD9-81ED-4DB2-BD59-A6C34878D82A}">
                    <a16:rowId xmlns:a16="http://schemas.microsoft.com/office/drawing/2014/main" val="4243219490"/>
                  </a:ext>
                </a:extLst>
              </a:tr>
            </a:tbl>
          </a:graphicData>
        </a:graphic>
      </p:graphicFrame>
      <p:sp>
        <p:nvSpPr>
          <p:cNvPr id="22" name="円柱 21">
            <a:extLst>
              <a:ext uri="{FF2B5EF4-FFF2-40B4-BE49-F238E27FC236}">
                <a16:creationId xmlns:a16="http://schemas.microsoft.com/office/drawing/2014/main" id="{11DDE35E-90E7-8B7C-28B1-6FE008D8B77E}"/>
              </a:ext>
            </a:extLst>
          </p:cNvPr>
          <p:cNvSpPr/>
          <p:nvPr/>
        </p:nvSpPr>
        <p:spPr>
          <a:xfrm>
            <a:off x="12839700" y="8439522"/>
            <a:ext cx="1295400" cy="132646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3" name="表 22">
            <a:extLst>
              <a:ext uri="{FF2B5EF4-FFF2-40B4-BE49-F238E27FC236}">
                <a16:creationId xmlns:a16="http://schemas.microsoft.com/office/drawing/2014/main" id="{AF421761-F70F-A34A-0EC3-DABDF86D3273}"/>
              </a:ext>
            </a:extLst>
          </p:cNvPr>
          <p:cNvGraphicFramePr>
            <a:graphicFrameLocks noGrp="1"/>
          </p:cNvGraphicFramePr>
          <p:nvPr>
            <p:extLst>
              <p:ext uri="{D42A27DB-BD31-4B8C-83A1-F6EECF244321}">
                <p14:modId xmlns:p14="http://schemas.microsoft.com/office/powerpoint/2010/main" val="3357210502"/>
              </p:ext>
            </p:extLst>
          </p:nvPr>
        </p:nvGraphicFramePr>
        <p:xfrm>
          <a:off x="14201898" y="8204463"/>
          <a:ext cx="4009902" cy="15849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068830">
                  <a:extLst>
                    <a:ext uri="{9D8B030D-6E8A-4147-A177-3AD203B41FA5}">
                      <a16:colId xmlns:a16="http://schemas.microsoft.com/office/drawing/2014/main" val="3692647347"/>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tc>
                  <a:txBody>
                    <a:bodyPr/>
                    <a:lstStyle/>
                    <a:p>
                      <a:r>
                        <a:rPr kumimoji="1" lang="ja-JP" altLang="en-US" sz="2000"/>
                        <a:t>偏差値</a:t>
                      </a:r>
                    </a:p>
                  </a:txBody>
                  <a:tcPr/>
                </a:tc>
                <a:extLst>
                  <a:ext uri="{0D108BD9-81ED-4DB2-BD59-A6C34878D82A}">
                    <a16:rowId xmlns:a16="http://schemas.microsoft.com/office/drawing/2014/main" val="267785031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68</a:t>
                      </a:r>
                      <a:endParaRPr kumimoji="1" lang="ja-JP" altLang="en-US" sz="2000"/>
                    </a:p>
                  </a:txBody>
                  <a:tcPr/>
                </a:tc>
                <a:extLst>
                  <a:ext uri="{0D108BD9-81ED-4DB2-BD59-A6C34878D82A}">
                    <a16:rowId xmlns:a16="http://schemas.microsoft.com/office/drawing/2014/main" val="2326546466"/>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59</a:t>
                      </a:r>
                      <a:endParaRPr kumimoji="1" lang="ja-JP" altLang="en-US" sz="2000"/>
                    </a:p>
                  </a:txBody>
                  <a:tcPr/>
                </a:tc>
                <a:extLst>
                  <a:ext uri="{0D108BD9-81ED-4DB2-BD59-A6C34878D82A}">
                    <a16:rowId xmlns:a16="http://schemas.microsoft.com/office/drawing/2014/main" val="472214544"/>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tc>
                  <a:txBody>
                    <a:bodyPr/>
                    <a:lstStyle/>
                    <a:p>
                      <a:r>
                        <a:rPr kumimoji="1" lang="en-US" altLang="ja-JP" sz="2000" dirty="0"/>
                        <a:t>61</a:t>
                      </a:r>
                      <a:endParaRPr kumimoji="1" lang="ja-JP" altLang="en-US" sz="2000"/>
                    </a:p>
                  </a:txBody>
                  <a:tcPr/>
                </a:tc>
                <a:extLst>
                  <a:ext uri="{0D108BD9-81ED-4DB2-BD59-A6C34878D82A}">
                    <a16:rowId xmlns:a16="http://schemas.microsoft.com/office/drawing/2014/main" val="4243219490"/>
                  </a:ext>
                </a:extLst>
              </a:tr>
            </a:tbl>
          </a:graphicData>
        </a:graphic>
      </p:graphicFrame>
      <p:cxnSp>
        <p:nvCxnSpPr>
          <p:cNvPr id="24" name="直線矢印コネクタ 23">
            <a:extLst>
              <a:ext uri="{FF2B5EF4-FFF2-40B4-BE49-F238E27FC236}">
                <a16:creationId xmlns:a16="http://schemas.microsoft.com/office/drawing/2014/main" id="{3ED84997-6E3A-CA7B-F24C-416C9D571242}"/>
              </a:ext>
            </a:extLst>
          </p:cNvPr>
          <p:cNvCxnSpPr>
            <a:cxnSpLocks/>
          </p:cNvCxnSpPr>
          <p:nvPr/>
        </p:nvCxnSpPr>
        <p:spPr>
          <a:xfrm flipH="1">
            <a:off x="2090804" y="2933700"/>
            <a:ext cx="5757796" cy="1565808"/>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B1E44CA-1D82-68F7-E1E1-7718FF96E3E9}"/>
              </a:ext>
            </a:extLst>
          </p:cNvPr>
          <p:cNvCxnSpPr>
            <a:cxnSpLocks/>
          </p:cNvCxnSpPr>
          <p:nvPr/>
        </p:nvCxnSpPr>
        <p:spPr>
          <a:xfrm flipH="1">
            <a:off x="3595589" y="2933700"/>
            <a:ext cx="4253011" cy="5352800"/>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D26726B-CD95-32BC-6904-7AA89F1BE1B1}"/>
              </a:ext>
            </a:extLst>
          </p:cNvPr>
          <p:cNvCxnSpPr>
            <a:cxnSpLocks/>
          </p:cNvCxnSpPr>
          <p:nvPr/>
        </p:nvCxnSpPr>
        <p:spPr>
          <a:xfrm flipH="1">
            <a:off x="6733893" y="3020735"/>
            <a:ext cx="1514168" cy="5418787"/>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A3CE042-41F1-0514-154B-B6CD9EFF37AD}"/>
              </a:ext>
            </a:extLst>
          </p:cNvPr>
          <p:cNvCxnSpPr>
            <a:cxnSpLocks/>
          </p:cNvCxnSpPr>
          <p:nvPr/>
        </p:nvCxnSpPr>
        <p:spPr>
          <a:xfrm>
            <a:off x="8309287" y="3020735"/>
            <a:ext cx="4797113" cy="5505822"/>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42A4D61D-2194-9F32-5147-89B34263FBD8}"/>
              </a:ext>
            </a:extLst>
          </p:cNvPr>
          <p:cNvCxnSpPr>
            <a:cxnSpLocks/>
          </p:cNvCxnSpPr>
          <p:nvPr/>
        </p:nvCxnSpPr>
        <p:spPr>
          <a:xfrm>
            <a:off x="8309287" y="3020735"/>
            <a:ext cx="4978211" cy="3823275"/>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6C7429BD-6EBC-FBC3-2661-4AF0938E51D2}"/>
              </a:ext>
            </a:extLst>
          </p:cNvPr>
          <p:cNvCxnSpPr>
            <a:cxnSpLocks/>
          </p:cNvCxnSpPr>
          <p:nvPr/>
        </p:nvCxnSpPr>
        <p:spPr>
          <a:xfrm>
            <a:off x="8505359" y="3033139"/>
            <a:ext cx="4143841" cy="1651181"/>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364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FDD7A-EC73-CB48-AD0B-768EF378748E}"/>
              </a:ext>
            </a:extLst>
          </p:cNvPr>
          <p:cNvSpPr>
            <a:spLocks noGrp="1"/>
          </p:cNvSpPr>
          <p:nvPr>
            <p:ph type="title"/>
          </p:nvPr>
        </p:nvSpPr>
        <p:spPr/>
        <p:txBody>
          <a:bodyPr/>
          <a:lstStyle/>
          <a:p>
            <a:r>
              <a:rPr kumimoji="1" lang="ja-JP" altLang="en-US"/>
              <a:t>分散管理の安全性</a:t>
            </a:r>
          </a:p>
        </p:txBody>
      </p:sp>
      <p:sp>
        <p:nvSpPr>
          <p:cNvPr id="3" name="コンテンツ プレースホルダー 2">
            <a:extLst>
              <a:ext uri="{FF2B5EF4-FFF2-40B4-BE49-F238E27FC236}">
                <a16:creationId xmlns:a16="http://schemas.microsoft.com/office/drawing/2014/main" id="{D44A841E-668A-E5A0-E58F-F16710A4E009}"/>
              </a:ext>
            </a:extLst>
          </p:cNvPr>
          <p:cNvSpPr>
            <a:spLocks noGrp="1"/>
          </p:cNvSpPr>
          <p:nvPr>
            <p:ph idx="1"/>
          </p:nvPr>
        </p:nvSpPr>
        <p:spPr/>
        <p:txBody>
          <a:bodyPr/>
          <a:lstStyle/>
          <a:p>
            <a:r>
              <a:rPr kumimoji="1" lang="ja-JP" altLang="en-US"/>
              <a:t>それぞれのデータベースにアクセスできる人が限定されている</a:t>
            </a:r>
            <a:endParaRPr kumimoji="1" lang="en-US" altLang="ja-JP" dirty="0"/>
          </a:p>
          <a:p>
            <a:pPr lvl="1"/>
            <a:r>
              <a:rPr kumimoji="1" lang="ja-JP" altLang="en-US"/>
              <a:t>見られる情報を限定することで、個人情報を保護しようとしている</a:t>
            </a:r>
            <a:endParaRPr kumimoji="1" lang="en-US" altLang="ja-JP" dirty="0"/>
          </a:p>
          <a:p>
            <a:r>
              <a:rPr kumimoji="1" lang="ja-JP" altLang="en-US"/>
              <a:t>でも、一番上のデータ（主キー）がわかってしまうと、アクセス権を操作することでどのデータにでもアクセスできてしまう</a:t>
            </a:r>
            <a:endParaRPr kumimoji="1" lang="en-US" altLang="ja-JP" dirty="0"/>
          </a:p>
          <a:p>
            <a:r>
              <a:rPr kumimoji="1" lang="ja-JP" altLang="en-US"/>
              <a:t>もし新たな情報を加えることになった際に、生合成が取れるように追加することが大変</a:t>
            </a:r>
            <a:endParaRPr kumimoji="1" lang="en-US" altLang="ja-JP" dirty="0"/>
          </a:p>
          <a:p>
            <a:pPr lvl="1"/>
            <a:r>
              <a:rPr kumimoji="1" lang="ja-JP" altLang="en-US"/>
              <a:t>別々の人のデータが紐づけられてしまったりする可能性がある</a:t>
            </a:r>
            <a:endParaRPr kumimoji="1" lang="en-US" altLang="ja-JP" dirty="0"/>
          </a:p>
          <a:p>
            <a:pPr lvl="1"/>
            <a:r>
              <a:rPr kumimoji="1" lang="ja-JP" altLang="en-US"/>
              <a:t>（マイナンバーなどで例示した問題もこうしたことが原因だった）</a:t>
            </a:r>
          </a:p>
        </p:txBody>
      </p:sp>
    </p:spTree>
    <p:extLst>
      <p:ext uri="{BB962C8B-B14F-4D97-AF65-F5344CB8AC3E}">
        <p14:creationId xmlns:p14="http://schemas.microsoft.com/office/powerpoint/2010/main" val="4164637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13DF0-6569-2907-99B6-6005941F3A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13A5990-F1E8-142B-8AD4-1FBBB2B3E34D}"/>
              </a:ext>
            </a:extLst>
          </p:cNvPr>
          <p:cNvSpPr>
            <a:spLocks noGrp="1"/>
          </p:cNvSpPr>
          <p:nvPr>
            <p:ph type="title"/>
          </p:nvPr>
        </p:nvSpPr>
        <p:spPr/>
        <p:txBody>
          <a:bodyPr/>
          <a:lstStyle/>
          <a:p>
            <a:r>
              <a:rPr kumimoji="1" lang="ja-JP" altLang="en-US"/>
              <a:t>分散管理（復習）</a:t>
            </a:r>
          </a:p>
        </p:txBody>
      </p:sp>
      <p:sp>
        <p:nvSpPr>
          <p:cNvPr id="4" name="円柱 3">
            <a:extLst>
              <a:ext uri="{FF2B5EF4-FFF2-40B4-BE49-F238E27FC236}">
                <a16:creationId xmlns:a16="http://schemas.microsoft.com/office/drawing/2014/main" id="{66361333-9C5B-AB27-CF42-1DDE6FA294A5}"/>
              </a:ext>
            </a:extLst>
          </p:cNvPr>
          <p:cNvSpPr/>
          <p:nvPr/>
        </p:nvSpPr>
        <p:spPr>
          <a:xfrm>
            <a:off x="838200" y="4533900"/>
            <a:ext cx="1181100" cy="1188720"/>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柱 5">
            <a:extLst>
              <a:ext uri="{FF2B5EF4-FFF2-40B4-BE49-F238E27FC236}">
                <a16:creationId xmlns:a16="http://schemas.microsoft.com/office/drawing/2014/main" id="{FC97AFCF-884A-C0CD-F255-C953AAE3C858}"/>
              </a:ext>
            </a:extLst>
          </p:cNvPr>
          <p:cNvSpPr/>
          <p:nvPr/>
        </p:nvSpPr>
        <p:spPr>
          <a:xfrm>
            <a:off x="152400" y="8321695"/>
            <a:ext cx="1179967" cy="118872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柱 6">
            <a:extLst>
              <a:ext uri="{FF2B5EF4-FFF2-40B4-BE49-F238E27FC236}">
                <a16:creationId xmlns:a16="http://schemas.microsoft.com/office/drawing/2014/main" id="{36E823CF-D1D5-DA11-4E43-DB7CE9533A94}"/>
              </a:ext>
            </a:extLst>
          </p:cNvPr>
          <p:cNvSpPr/>
          <p:nvPr/>
        </p:nvSpPr>
        <p:spPr>
          <a:xfrm>
            <a:off x="5983711" y="8286770"/>
            <a:ext cx="1336656" cy="148336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柱 7">
            <a:extLst>
              <a:ext uri="{FF2B5EF4-FFF2-40B4-BE49-F238E27FC236}">
                <a16:creationId xmlns:a16="http://schemas.microsoft.com/office/drawing/2014/main" id="{EEF57B08-BAB3-9551-1F49-D36C084364B6}"/>
              </a:ext>
            </a:extLst>
          </p:cNvPr>
          <p:cNvSpPr/>
          <p:nvPr/>
        </p:nvSpPr>
        <p:spPr>
          <a:xfrm>
            <a:off x="7658078" y="2106458"/>
            <a:ext cx="1179967" cy="1304677"/>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a:extLst>
              <a:ext uri="{FF2B5EF4-FFF2-40B4-BE49-F238E27FC236}">
                <a16:creationId xmlns:a16="http://schemas.microsoft.com/office/drawing/2014/main" id="{A45E4EC3-194B-9086-5A90-4D0714BB6A28}"/>
              </a:ext>
            </a:extLst>
          </p:cNvPr>
          <p:cNvGraphicFramePr>
            <a:graphicFrameLocks noGrp="1"/>
          </p:cNvGraphicFramePr>
          <p:nvPr/>
        </p:nvGraphicFramePr>
        <p:xfrm>
          <a:off x="8998852" y="1610893"/>
          <a:ext cx="2706237" cy="1584960"/>
        </p:xfrm>
        <a:graphic>
          <a:graphicData uri="http://schemas.openxmlformats.org/drawingml/2006/table">
            <a:tbl>
              <a:tblPr firstRow="1" bandRow="1">
                <a:tableStyleId>{7DF18680-E054-41AD-8BC1-D1AEF772440D}</a:tableStyleId>
              </a:tblPr>
              <a:tblGrid>
                <a:gridCol w="1334637">
                  <a:extLst>
                    <a:ext uri="{9D8B030D-6E8A-4147-A177-3AD203B41FA5}">
                      <a16:colId xmlns:a16="http://schemas.microsoft.com/office/drawing/2014/main" val="2662255594"/>
                    </a:ext>
                  </a:extLst>
                </a:gridCol>
                <a:gridCol w="1371600">
                  <a:extLst>
                    <a:ext uri="{9D8B030D-6E8A-4147-A177-3AD203B41FA5}">
                      <a16:colId xmlns:a16="http://schemas.microsoft.com/office/drawing/2014/main" val="16523869"/>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extLst>
                  <a:ext uri="{0D108BD9-81ED-4DB2-BD59-A6C34878D82A}">
                    <a16:rowId xmlns:a16="http://schemas.microsoft.com/office/drawing/2014/main" val="212926795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extLst>
                  <a:ext uri="{0D108BD9-81ED-4DB2-BD59-A6C34878D82A}">
                    <a16:rowId xmlns:a16="http://schemas.microsoft.com/office/drawing/2014/main" val="2747180648"/>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extLst>
                  <a:ext uri="{0D108BD9-81ED-4DB2-BD59-A6C34878D82A}">
                    <a16:rowId xmlns:a16="http://schemas.microsoft.com/office/drawing/2014/main" val="2388591591"/>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extLst>
                  <a:ext uri="{0D108BD9-81ED-4DB2-BD59-A6C34878D82A}">
                    <a16:rowId xmlns:a16="http://schemas.microsoft.com/office/drawing/2014/main" val="3584465576"/>
                  </a:ext>
                </a:extLst>
              </a:tr>
            </a:tbl>
          </a:graphicData>
        </a:graphic>
      </p:graphicFrame>
      <p:graphicFrame>
        <p:nvGraphicFramePr>
          <p:cNvPr id="11" name="表 10">
            <a:extLst>
              <a:ext uri="{FF2B5EF4-FFF2-40B4-BE49-F238E27FC236}">
                <a16:creationId xmlns:a16="http://schemas.microsoft.com/office/drawing/2014/main" id="{8493D9FE-C9EF-7B8E-F122-E35A5D8F6D9F}"/>
              </a:ext>
            </a:extLst>
          </p:cNvPr>
          <p:cNvGraphicFramePr>
            <a:graphicFrameLocks noGrp="1"/>
          </p:cNvGraphicFramePr>
          <p:nvPr/>
        </p:nvGraphicFramePr>
        <p:xfrm>
          <a:off x="2071721" y="4549140"/>
          <a:ext cx="3733800" cy="1188720"/>
        </p:xfrm>
        <a:graphic>
          <a:graphicData uri="http://schemas.openxmlformats.org/drawingml/2006/table">
            <a:tbl>
              <a:tblPr firstRow="1" bandRow="1">
                <a:tableStyleId>{7DF18680-E054-41AD-8BC1-D1AEF772440D}</a:tableStyleId>
              </a:tblPr>
              <a:tblGrid>
                <a:gridCol w="2326819">
                  <a:extLst>
                    <a:ext uri="{9D8B030D-6E8A-4147-A177-3AD203B41FA5}">
                      <a16:colId xmlns:a16="http://schemas.microsoft.com/office/drawing/2014/main" val="2844142604"/>
                    </a:ext>
                  </a:extLst>
                </a:gridCol>
                <a:gridCol w="1406981">
                  <a:extLst>
                    <a:ext uri="{9D8B030D-6E8A-4147-A177-3AD203B41FA5}">
                      <a16:colId xmlns:a16="http://schemas.microsoft.com/office/drawing/2014/main" val="3229751884"/>
                    </a:ext>
                  </a:extLst>
                </a:gridCol>
              </a:tblGrid>
              <a:tr h="370840">
                <a:tc>
                  <a:txBody>
                    <a:bodyPr/>
                    <a:lstStyle/>
                    <a:p>
                      <a:r>
                        <a:rPr kumimoji="1" lang="ja-JP" altLang="en-US" sz="2000"/>
                        <a:t>学校名</a:t>
                      </a:r>
                    </a:p>
                  </a:txBody>
                  <a:tcPr/>
                </a:tc>
                <a:tc>
                  <a:txBody>
                    <a:bodyPr/>
                    <a:lstStyle/>
                    <a:p>
                      <a:r>
                        <a:rPr kumimoji="1" lang="ja-JP" altLang="en-US" sz="2000"/>
                        <a:t>学校コード</a:t>
                      </a:r>
                    </a:p>
                  </a:txBody>
                  <a:tcPr/>
                </a:tc>
                <a:extLst>
                  <a:ext uri="{0D108BD9-81ED-4DB2-BD59-A6C34878D82A}">
                    <a16:rowId xmlns:a16="http://schemas.microsoft.com/office/drawing/2014/main" val="2677850317"/>
                  </a:ext>
                </a:extLst>
              </a:tr>
              <a:tr h="370840">
                <a:tc>
                  <a:txBody>
                    <a:bodyPr/>
                    <a:lstStyle/>
                    <a:p>
                      <a:r>
                        <a:rPr kumimoji="1" lang="ja-JP" altLang="en-US" sz="2000"/>
                        <a:t>英雄高校</a:t>
                      </a:r>
                    </a:p>
                  </a:txBody>
                  <a:tcPr/>
                </a:tc>
                <a:tc>
                  <a:txBody>
                    <a:bodyPr/>
                    <a:lstStyle/>
                    <a:p>
                      <a:r>
                        <a:rPr kumimoji="1" lang="en-US" altLang="ja-JP" sz="2000" dirty="0"/>
                        <a:t>13001</a:t>
                      </a:r>
                      <a:endParaRPr kumimoji="1" lang="ja-JP" altLang="en-US" sz="2000"/>
                    </a:p>
                  </a:txBody>
                  <a:tcPr/>
                </a:tc>
                <a:extLst>
                  <a:ext uri="{0D108BD9-81ED-4DB2-BD59-A6C34878D82A}">
                    <a16:rowId xmlns:a16="http://schemas.microsoft.com/office/drawing/2014/main" val="2326546466"/>
                  </a:ext>
                </a:extLst>
              </a:tr>
              <a:tr h="370840">
                <a:tc>
                  <a:txBody>
                    <a:bodyPr/>
                    <a:lstStyle/>
                    <a:p>
                      <a:r>
                        <a:rPr kumimoji="1" lang="ja-JP" altLang="en-US" sz="2000"/>
                        <a:t>魔法大学附属第一</a:t>
                      </a:r>
                    </a:p>
                  </a:txBody>
                  <a:tcPr/>
                </a:tc>
                <a:tc>
                  <a:txBody>
                    <a:bodyPr/>
                    <a:lstStyle/>
                    <a:p>
                      <a:r>
                        <a:rPr kumimoji="1" lang="en-US" altLang="ja-JP" sz="2000" dirty="0"/>
                        <a:t>14505</a:t>
                      </a:r>
                      <a:endParaRPr kumimoji="1" lang="ja-JP" altLang="en-US" sz="2000"/>
                    </a:p>
                  </a:txBody>
                  <a:tcPr/>
                </a:tc>
                <a:extLst>
                  <a:ext uri="{0D108BD9-81ED-4DB2-BD59-A6C34878D82A}">
                    <a16:rowId xmlns:a16="http://schemas.microsoft.com/office/drawing/2014/main" val="4243219490"/>
                  </a:ext>
                </a:extLst>
              </a:tr>
            </a:tbl>
          </a:graphicData>
        </a:graphic>
      </p:graphicFrame>
      <p:graphicFrame>
        <p:nvGraphicFramePr>
          <p:cNvPr id="13" name="表 12">
            <a:extLst>
              <a:ext uri="{FF2B5EF4-FFF2-40B4-BE49-F238E27FC236}">
                <a16:creationId xmlns:a16="http://schemas.microsoft.com/office/drawing/2014/main" id="{990FC7CE-A22C-70EF-8B9B-F0260BA1ECB3}"/>
              </a:ext>
            </a:extLst>
          </p:cNvPr>
          <p:cNvGraphicFramePr>
            <a:graphicFrameLocks noGrp="1"/>
          </p:cNvGraphicFramePr>
          <p:nvPr/>
        </p:nvGraphicFramePr>
        <p:xfrm>
          <a:off x="1484951" y="8249603"/>
          <a:ext cx="4212887" cy="14833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271815">
                  <a:extLst>
                    <a:ext uri="{9D8B030D-6E8A-4147-A177-3AD203B41FA5}">
                      <a16:colId xmlns:a16="http://schemas.microsoft.com/office/drawing/2014/main" val="1794061835"/>
                    </a:ext>
                  </a:extLst>
                </a:gridCol>
              </a:tblGrid>
              <a:tr h="370840">
                <a:tc>
                  <a:txBody>
                    <a:bodyPr/>
                    <a:lstStyle/>
                    <a:p>
                      <a:r>
                        <a:rPr kumimoji="1" lang="ja-JP" altLang="en-US" sz="1800"/>
                        <a:t>生徒番号</a:t>
                      </a:r>
                    </a:p>
                  </a:txBody>
                  <a:tcPr/>
                </a:tc>
                <a:tc>
                  <a:txBody>
                    <a:bodyPr/>
                    <a:lstStyle/>
                    <a:p>
                      <a:r>
                        <a:rPr kumimoji="1" lang="ja-JP" altLang="en-US" sz="1800"/>
                        <a:t>学校コード</a:t>
                      </a:r>
                    </a:p>
                  </a:txBody>
                  <a:tcPr/>
                </a:tc>
                <a:tc>
                  <a:txBody>
                    <a:bodyPr/>
                    <a:lstStyle/>
                    <a:p>
                      <a:r>
                        <a:rPr kumimoji="1" lang="ja-JP" altLang="en-US" sz="1800"/>
                        <a:t>名前</a:t>
                      </a:r>
                    </a:p>
                  </a:txBody>
                  <a:tcPr/>
                </a:tc>
                <a:extLst>
                  <a:ext uri="{0D108BD9-81ED-4DB2-BD59-A6C34878D82A}">
                    <a16:rowId xmlns:a16="http://schemas.microsoft.com/office/drawing/2014/main" val="2677850317"/>
                  </a:ext>
                </a:extLst>
              </a:tr>
              <a:tr h="370840">
                <a:tc>
                  <a:txBody>
                    <a:bodyPr/>
                    <a:lstStyle/>
                    <a:p>
                      <a:r>
                        <a:rPr kumimoji="1" lang="en-US" altLang="ja-JP" sz="1800" dirty="0"/>
                        <a:t>24101</a:t>
                      </a:r>
                      <a:endParaRPr kumimoji="1" lang="ja-JP" altLang="en-US" sz="1800"/>
                    </a:p>
                  </a:txBody>
                  <a:tcPr/>
                </a:tc>
                <a:tc>
                  <a:txBody>
                    <a:bodyPr/>
                    <a:lstStyle/>
                    <a:p>
                      <a:r>
                        <a:rPr kumimoji="1" lang="en-US" altLang="ja-JP" sz="1800" dirty="0"/>
                        <a:t>13001</a:t>
                      </a:r>
                      <a:endParaRPr kumimoji="1" lang="ja-JP" altLang="en-US" sz="1800"/>
                    </a:p>
                  </a:txBody>
                  <a:tcPr/>
                </a:tc>
                <a:tc>
                  <a:txBody>
                    <a:bodyPr/>
                    <a:lstStyle/>
                    <a:p>
                      <a:r>
                        <a:rPr kumimoji="1" lang="ja-JP" altLang="en-US" sz="1800"/>
                        <a:t>相川</a:t>
                      </a:r>
                    </a:p>
                  </a:txBody>
                  <a:tcPr/>
                </a:tc>
                <a:extLst>
                  <a:ext uri="{0D108BD9-81ED-4DB2-BD59-A6C34878D82A}">
                    <a16:rowId xmlns:a16="http://schemas.microsoft.com/office/drawing/2014/main" val="2326546466"/>
                  </a:ext>
                </a:extLst>
              </a:tr>
              <a:tr h="370840">
                <a:tc>
                  <a:txBody>
                    <a:bodyPr/>
                    <a:lstStyle/>
                    <a:p>
                      <a:r>
                        <a:rPr kumimoji="1" lang="en-US" altLang="ja-JP" sz="1800" dirty="0"/>
                        <a:t>24103</a:t>
                      </a:r>
                      <a:endParaRPr kumimoji="1" lang="ja-JP" altLang="en-US" sz="1800"/>
                    </a:p>
                  </a:txBody>
                  <a:tcPr/>
                </a:tc>
                <a:tc>
                  <a:txBody>
                    <a:bodyPr/>
                    <a:lstStyle/>
                    <a:p>
                      <a:r>
                        <a:rPr kumimoji="1" lang="en-US" altLang="ja-JP" sz="1800" dirty="0"/>
                        <a:t>13001</a:t>
                      </a:r>
                      <a:endParaRPr kumimoji="1" lang="ja-JP" altLang="en-US" sz="1800"/>
                    </a:p>
                  </a:txBody>
                  <a:tcPr/>
                </a:tc>
                <a:tc>
                  <a:txBody>
                    <a:bodyPr/>
                    <a:lstStyle/>
                    <a:p>
                      <a:r>
                        <a:rPr kumimoji="1" lang="ja-JP" altLang="en-US" sz="1800"/>
                        <a:t>東</a:t>
                      </a:r>
                    </a:p>
                  </a:txBody>
                  <a:tcPr/>
                </a:tc>
                <a:extLst>
                  <a:ext uri="{0D108BD9-81ED-4DB2-BD59-A6C34878D82A}">
                    <a16:rowId xmlns:a16="http://schemas.microsoft.com/office/drawing/2014/main" val="472214544"/>
                  </a:ext>
                </a:extLst>
              </a:tr>
              <a:tr h="370840">
                <a:tc>
                  <a:txBody>
                    <a:bodyPr/>
                    <a:lstStyle/>
                    <a:p>
                      <a:r>
                        <a:rPr kumimoji="1" lang="en-US" altLang="ja-JP" sz="1800" dirty="0"/>
                        <a:t>2024010</a:t>
                      </a:r>
                      <a:endParaRPr kumimoji="1" lang="ja-JP" altLang="en-US" sz="1800"/>
                    </a:p>
                  </a:txBody>
                  <a:tcPr/>
                </a:tc>
                <a:tc>
                  <a:txBody>
                    <a:bodyPr/>
                    <a:lstStyle/>
                    <a:p>
                      <a:r>
                        <a:rPr kumimoji="1" lang="en-US" altLang="ja-JP" sz="1800" dirty="0"/>
                        <a:t>14505</a:t>
                      </a:r>
                      <a:endParaRPr kumimoji="1" lang="ja-JP" altLang="en-US" sz="1800"/>
                    </a:p>
                  </a:txBody>
                  <a:tcPr/>
                </a:tc>
                <a:tc>
                  <a:txBody>
                    <a:bodyPr/>
                    <a:lstStyle/>
                    <a:p>
                      <a:r>
                        <a:rPr kumimoji="1" lang="ja-JP" altLang="en-US" sz="1800"/>
                        <a:t>天野</a:t>
                      </a:r>
                    </a:p>
                  </a:txBody>
                  <a:tcPr/>
                </a:tc>
                <a:extLst>
                  <a:ext uri="{0D108BD9-81ED-4DB2-BD59-A6C34878D82A}">
                    <a16:rowId xmlns:a16="http://schemas.microsoft.com/office/drawing/2014/main" val="4243219490"/>
                  </a:ext>
                </a:extLst>
              </a:tr>
            </a:tbl>
          </a:graphicData>
        </a:graphic>
      </p:graphicFrame>
      <p:sp>
        <p:nvSpPr>
          <p:cNvPr id="15" name="円柱 14">
            <a:extLst>
              <a:ext uri="{FF2B5EF4-FFF2-40B4-BE49-F238E27FC236}">
                <a16:creationId xmlns:a16="http://schemas.microsoft.com/office/drawing/2014/main" id="{17515A57-F76B-7ACA-ACF1-0AFB18839D09}"/>
              </a:ext>
            </a:extLst>
          </p:cNvPr>
          <p:cNvSpPr/>
          <p:nvPr/>
        </p:nvSpPr>
        <p:spPr>
          <a:xfrm>
            <a:off x="12192000" y="4212009"/>
            <a:ext cx="1295400" cy="132646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6" name="表 15">
            <a:extLst>
              <a:ext uri="{FF2B5EF4-FFF2-40B4-BE49-F238E27FC236}">
                <a16:creationId xmlns:a16="http://schemas.microsoft.com/office/drawing/2014/main" id="{99BA8FE8-BB7B-9691-D890-65EA5BA53FD3}"/>
              </a:ext>
            </a:extLst>
          </p:cNvPr>
          <p:cNvGraphicFramePr>
            <a:graphicFrameLocks noGrp="1"/>
          </p:cNvGraphicFramePr>
          <p:nvPr/>
        </p:nvGraphicFramePr>
        <p:xfrm>
          <a:off x="7381593" y="8302645"/>
          <a:ext cx="4810407" cy="15849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869335">
                  <a:extLst>
                    <a:ext uri="{9D8B030D-6E8A-4147-A177-3AD203B41FA5}">
                      <a16:colId xmlns:a16="http://schemas.microsoft.com/office/drawing/2014/main" val="1794061835"/>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tc>
                  <a:txBody>
                    <a:bodyPr/>
                    <a:lstStyle/>
                    <a:p>
                      <a:r>
                        <a:rPr kumimoji="1" lang="ja-JP" altLang="en-US" sz="2000"/>
                        <a:t>住所</a:t>
                      </a:r>
                    </a:p>
                  </a:txBody>
                  <a:tcPr/>
                </a:tc>
                <a:extLst>
                  <a:ext uri="{0D108BD9-81ED-4DB2-BD59-A6C34878D82A}">
                    <a16:rowId xmlns:a16="http://schemas.microsoft.com/office/drawing/2014/main" val="267785031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ja-JP" altLang="en-US" sz="2000"/>
                        <a:t>東京都</a:t>
                      </a:r>
                      <a:r>
                        <a:rPr kumimoji="1" lang="en-US" altLang="ja-JP" sz="2000" dirty="0" err="1"/>
                        <a:t>xxxxxx</a:t>
                      </a:r>
                      <a:endParaRPr kumimoji="1" lang="en-US" altLang="ja-JP" sz="2000" dirty="0"/>
                    </a:p>
                  </a:txBody>
                  <a:tcPr/>
                </a:tc>
                <a:extLst>
                  <a:ext uri="{0D108BD9-81ED-4DB2-BD59-A6C34878D82A}">
                    <a16:rowId xmlns:a16="http://schemas.microsoft.com/office/drawing/2014/main" val="2326546466"/>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ja-JP" altLang="en-US" sz="2000"/>
                        <a:t>千葉県</a:t>
                      </a:r>
                      <a:r>
                        <a:rPr kumimoji="1" lang="en-US" altLang="ja-JP" sz="2000" dirty="0" err="1"/>
                        <a:t>yyyyyy</a:t>
                      </a:r>
                      <a:endParaRPr kumimoji="1" lang="ja-JP" altLang="en-US" sz="2000"/>
                    </a:p>
                  </a:txBody>
                  <a:tcPr/>
                </a:tc>
                <a:extLst>
                  <a:ext uri="{0D108BD9-81ED-4DB2-BD59-A6C34878D82A}">
                    <a16:rowId xmlns:a16="http://schemas.microsoft.com/office/drawing/2014/main" val="472214544"/>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tc>
                  <a:txBody>
                    <a:bodyPr/>
                    <a:lstStyle/>
                    <a:p>
                      <a:r>
                        <a:rPr kumimoji="1" lang="ja-JP" altLang="en-US" sz="2000"/>
                        <a:t>埼玉県</a:t>
                      </a:r>
                      <a:r>
                        <a:rPr kumimoji="1" lang="en-US" altLang="ja-JP" sz="2000" dirty="0" err="1"/>
                        <a:t>zzzzzz</a:t>
                      </a:r>
                      <a:endParaRPr kumimoji="1" lang="ja-JP" altLang="en-US" sz="2000"/>
                    </a:p>
                  </a:txBody>
                  <a:tcPr/>
                </a:tc>
                <a:extLst>
                  <a:ext uri="{0D108BD9-81ED-4DB2-BD59-A6C34878D82A}">
                    <a16:rowId xmlns:a16="http://schemas.microsoft.com/office/drawing/2014/main" val="4243219490"/>
                  </a:ext>
                </a:extLst>
              </a:tr>
            </a:tbl>
          </a:graphicData>
        </a:graphic>
      </p:graphicFrame>
      <p:graphicFrame>
        <p:nvGraphicFramePr>
          <p:cNvPr id="19" name="表 18">
            <a:extLst>
              <a:ext uri="{FF2B5EF4-FFF2-40B4-BE49-F238E27FC236}">
                <a16:creationId xmlns:a16="http://schemas.microsoft.com/office/drawing/2014/main" id="{3B4AE5D2-310A-5723-A447-6E114DD7BC2B}"/>
              </a:ext>
            </a:extLst>
          </p:cNvPr>
          <p:cNvGraphicFramePr>
            <a:graphicFrameLocks noGrp="1"/>
          </p:cNvGraphicFramePr>
          <p:nvPr/>
        </p:nvGraphicFramePr>
        <p:xfrm>
          <a:off x="13744698" y="3891840"/>
          <a:ext cx="4009902" cy="15849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068830">
                  <a:extLst>
                    <a:ext uri="{9D8B030D-6E8A-4147-A177-3AD203B41FA5}">
                      <a16:colId xmlns:a16="http://schemas.microsoft.com/office/drawing/2014/main" val="3692647347"/>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tc>
                  <a:txBody>
                    <a:bodyPr/>
                    <a:lstStyle/>
                    <a:p>
                      <a:r>
                        <a:rPr kumimoji="1" lang="ja-JP" altLang="en-US" sz="2000"/>
                        <a:t>点数</a:t>
                      </a:r>
                    </a:p>
                  </a:txBody>
                  <a:tcPr/>
                </a:tc>
                <a:extLst>
                  <a:ext uri="{0D108BD9-81ED-4DB2-BD59-A6C34878D82A}">
                    <a16:rowId xmlns:a16="http://schemas.microsoft.com/office/drawing/2014/main" val="267785031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70</a:t>
                      </a:r>
                      <a:endParaRPr kumimoji="1" lang="ja-JP" altLang="en-US" sz="2000"/>
                    </a:p>
                  </a:txBody>
                  <a:tcPr/>
                </a:tc>
                <a:extLst>
                  <a:ext uri="{0D108BD9-81ED-4DB2-BD59-A6C34878D82A}">
                    <a16:rowId xmlns:a16="http://schemas.microsoft.com/office/drawing/2014/main" val="2326546466"/>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67</a:t>
                      </a:r>
                      <a:endParaRPr kumimoji="1" lang="ja-JP" altLang="en-US" sz="2000"/>
                    </a:p>
                  </a:txBody>
                  <a:tcPr/>
                </a:tc>
                <a:extLst>
                  <a:ext uri="{0D108BD9-81ED-4DB2-BD59-A6C34878D82A}">
                    <a16:rowId xmlns:a16="http://schemas.microsoft.com/office/drawing/2014/main" val="472214544"/>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tc>
                  <a:txBody>
                    <a:bodyPr/>
                    <a:lstStyle/>
                    <a:p>
                      <a:r>
                        <a:rPr kumimoji="1" lang="en-US" altLang="ja-JP" sz="2000" dirty="0"/>
                        <a:t>92</a:t>
                      </a:r>
                      <a:endParaRPr kumimoji="1" lang="ja-JP" altLang="en-US" sz="2000"/>
                    </a:p>
                  </a:txBody>
                  <a:tcPr/>
                </a:tc>
                <a:extLst>
                  <a:ext uri="{0D108BD9-81ED-4DB2-BD59-A6C34878D82A}">
                    <a16:rowId xmlns:a16="http://schemas.microsoft.com/office/drawing/2014/main" val="4243219490"/>
                  </a:ext>
                </a:extLst>
              </a:tr>
            </a:tbl>
          </a:graphicData>
        </a:graphic>
      </p:graphicFrame>
      <p:sp>
        <p:nvSpPr>
          <p:cNvPr id="20" name="円柱 19">
            <a:extLst>
              <a:ext uri="{FF2B5EF4-FFF2-40B4-BE49-F238E27FC236}">
                <a16:creationId xmlns:a16="http://schemas.microsoft.com/office/drawing/2014/main" id="{E5B7A4C9-972C-7F08-3836-E4F5DA308624}"/>
              </a:ext>
            </a:extLst>
          </p:cNvPr>
          <p:cNvSpPr/>
          <p:nvPr/>
        </p:nvSpPr>
        <p:spPr>
          <a:xfrm>
            <a:off x="12649200" y="6300187"/>
            <a:ext cx="1295400" cy="132646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1" name="表 20">
            <a:extLst>
              <a:ext uri="{FF2B5EF4-FFF2-40B4-BE49-F238E27FC236}">
                <a16:creationId xmlns:a16="http://schemas.microsoft.com/office/drawing/2014/main" id="{9D0AFADA-239F-632C-E9DC-C1655AC25B3B}"/>
              </a:ext>
            </a:extLst>
          </p:cNvPr>
          <p:cNvGraphicFramePr>
            <a:graphicFrameLocks noGrp="1"/>
          </p:cNvGraphicFramePr>
          <p:nvPr/>
        </p:nvGraphicFramePr>
        <p:xfrm>
          <a:off x="14201898" y="5980018"/>
          <a:ext cx="4009902" cy="15849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068830">
                  <a:extLst>
                    <a:ext uri="{9D8B030D-6E8A-4147-A177-3AD203B41FA5}">
                      <a16:colId xmlns:a16="http://schemas.microsoft.com/office/drawing/2014/main" val="3692647347"/>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tc>
                  <a:txBody>
                    <a:bodyPr/>
                    <a:lstStyle/>
                    <a:p>
                      <a:r>
                        <a:rPr kumimoji="1" lang="ja-JP" altLang="en-US" sz="2000"/>
                        <a:t>点数</a:t>
                      </a:r>
                    </a:p>
                  </a:txBody>
                  <a:tcPr/>
                </a:tc>
                <a:extLst>
                  <a:ext uri="{0D108BD9-81ED-4DB2-BD59-A6C34878D82A}">
                    <a16:rowId xmlns:a16="http://schemas.microsoft.com/office/drawing/2014/main" val="267785031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83</a:t>
                      </a:r>
                      <a:endParaRPr kumimoji="1" lang="ja-JP" altLang="en-US" sz="2000"/>
                    </a:p>
                  </a:txBody>
                  <a:tcPr/>
                </a:tc>
                <a:extLst>
                  <a:ext uri="{0D108BD9-81ED-4DB2-BD59-A6C34878D82A}">
                    <a16:rowId xmlns:a16="http://schemas.microsoft.com/office/drawing/2014/main" val="2326546466"/>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79</a:t>
                      </a:r>
                      <a:endParaRPr kumimoji="1" lang="ja-JP" altLang="en-US" sz="2000"/>
                    </a:p>
                  </a:txBody>
                  <a:tcPr/>
                </a:tc>
                <a:extLst>
                  <a:ext uri="{0D108BD9-81ED-4DB2-BD59-A6C34878D82A}">
                    <a16:rowId xmlns:a16="http://schemas.microsoft.com/office/drawing/2014/main" val="472214544"/>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tc>
                  <a:txBody>
                    <a:bodyPr/>
                    <a:lstStyle/>
                    <a:p>
                      <a:r>
                        <a:rPr kumimoji="1" lang="en-US" altLang="ja-JP" sz="2000" dirty="0"/>
                        <a:t>51</a:t>
                      </a:r>
                      <a:endParaRPr kumimoji="1" lang="ja-JP" altLang="en-US" sz="2000"/>
                    </a:p>
                  </a:txBody>
                  <a:tcPr/>
                </a:tc>
                <a:extLst>
                  <a:ext uri="{0D108BD9-81ED-4DB2-BD59-A6C34878D82A}">
                    <a16:rowId xmlns:a16="http://schemas.microsoft.com/office/drawing/2014/main" val="4243219490"/>
                  </a:ext>
                </a:extLst>
              </a:tr>
            </a:tbl>
          </a:graphicData>
        </a:graphic>
      </p:graphicFrame>
      <p:sp>
        <p:nvSpPr>
          <p:cNvPr id="22" name="円柱 21">
            <a:extLst>
              <a:ext uri="{FF2B5EF4-FFF2-40B4-BE49-F238E27FC236}">
                <a16:creationId xmlns:a16="http://schemas.microsoft.com/office/drawing/2014/main" id="{ECEA20C0-3353-BEE3-E695-45FB67DCDB40}"/>
              </a:ext>
            </a:extLst>
          </p:cNvPr>
          <p:cNvSpPr/>
          <p:nvPr/>
        </p:nvSpPr>
        <p:spPr>
          <a:xfrm>
            <a:off x="12839700" y="8439522"/>
            <a:ext cx="1295400" cy="1326461"/>
          </a:xfrm>
          <a:prstGeom prst="ca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3" name="表 22">
            <a:extLst>
              <a:ext uri="{FF2B5EF4-FFF2-40B4-BE49-F238E27FC236}">
                <a16:creationId xmlns:a16="http://schemas.microsoft.com/office/drawing/2014/main" id="{9FA0561E-5E1C-BB84-D724-CB32B5587DA9}"/>
              </a:ext>
            </a:extLst>
          </p:cNvPr>
          <p:cNvGraphicFramePr>
            <a:graphicFrameLocks noGrp="1"/>
          </p:cNvGraphicFramePr>
          <p:nvPr>
            <p:extLst>
              <p:ext uri="{D42A27DB-BD31-4B8C-83A1-F6EECF244321}">
                <p14:modId xmlns:p14="http://schemas.microsoft.com/office/powerpoint/2010/main" val="1015428093"/>
              </p:ext>
            </p:extLst>
          </p:nvPr>
        </p:nvGraphicFramePr>
        <p:xfrm>
          <a:off x="14201898" y="8204463"/>
          <a:ext cx="4009902" cy="1584960"/>
        </p:xfrm>
        <a:graphic>
          <a:graphicData uri="http://schemas.openxmlformats.org/drawingml/2006/table">
            <a:tbl>
              <a:tblPr firstRow="1" bandRow="1">
                <a:tableStyleId>{7DF18680-E054-41AD-8BC1-D1AEF772440D}</a:tableStyleId>
              </a:tblPr>
              <a:tblGrid>
                <a:gridCol w="1589769">
                  <a:extLst>
                    <a:ext uri="{9D8B030D-6E8A-4147-A177-3AD203B41FA5}">
                      <a16:colId xmlns:a16="http://schemas.microsoft.com/office/drawing/2014/main" val="3682833387"/>
                    </a:ext>
                  </a:extLst>
                </a:gridCol>
                <a:gridCol w="1351303">
                  <a:extLst>
                    <a:ext uri="{9D8B030D-6E8A-4147-A177-3AD203B41FA5}">
                      <a16:colId xmlns:a16="http://schemas.microsoft.com/office/drawing/2014/main" val="3229751884"/>
                    </a:ext>
                  </a:extLst>
                </a:gridCol>
                <a:gridCol w="1068830">
                  <a:extLst>
                    <a:ext uri="{9D8B030D-6E8A-4147-A177-3AD203B41FA5}">
                      <a16:colId xmlns:a16="http://schemas.microsoft.com/office/drawing/2014/main" val="3692647347"/>
                    </a:ext>
                  </a:extLst>
                </a:gridCol>
              </a:tblGrid>
              <a:tr h="370840">
                <a:tc>
                  <a:txBody>
                    <a:bodyPr/>
                    <a:lstStyle/>
                    <a:p>
                      <a:r>
                        <a:rPr kumimoji="1" lang="ja-JP" altLang="en-US" sz="2000"/>
                        <a:t>生徒番号</a:t>
                      </a:r>
                    </a:p>
                  </a:txBody>
                  <a:tcPr/>
                </a:tc>
                <a:tc>
                  <a:txBody>
                    <a:bodyPr/>
                    <a:lstStyle/>
                    <a:p>
                      <a:r>
                        <a:rPr kumimoji="1" lang="ja-JP" altLang="en-US" sz="2000"/>
                        <a:t>学校コード</a:t>
                      </a:r>
                    </a:p>
                  </a:txBody>
                  <a:tcPr/>
                </a:tc>
                <a:tc>
                  <a:txBody>
                    <a:bodyPr/>
                    <a:lstStyle/>
                    <a:p>
                      <a:r>
                        <a:rPr kumimoji="1" lang="ja-JP" altLang="en-US" sz="2000"/>
                        <a:t>偏差値</a:t>
                      </a:r>
                    </a:p>
                  </a:txBody>
                  <a:tcPr/>
                </a:tc>
                <a:extLst>
                  <a:ext uri="{0D108BD9-81ED-4DB2-BD59-A6C34878D82A}">
                    <a16:rowId xmlns:a16="http://schemas.microsoft.com/office/drawing/2014/main" val="2677850317"/>
                  </a:ext>
                </a:extLst>
              </a:tr>
              <a:tr h="370840">
                <a:tc>
                  <a:txBody>
                    <a:bodyPr/>
                    <a:lstStyle/>
                    <a:p>
                      <a:r>
                        <a:rPr kumimoji="1" lang="en-US" altLang="ja-JP" sz="2000" dirty="0"/>
                        <a:t>24101</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68</a:t>
                      </a:r>
                      <a:endParaRPr kumimoji="1" lang="ja-JP" altLang="en-US" sz="2000"/>
                    </a:p>
                  </a:txBody>
                  <a:tcPr/>
                </a:tc>
                <a:extLst>
                  <a:ext uri="{0D108BD9-81ED-4DB2-BD59-A6C34878D82A}">
                    <a16:rowId xmlns:a16="http://schemas.microsoft.com/office/drawing/2014/main" val="2326546466"/>
                  </a:ext>
                </a:extLst>
              </a:tr>
              <a:tr h="370840">
                <a:tc>
                  <a:txBody>
                    <a:bodyPr/>
                    <a:lstStyle/>
                    <a:p>
                      <a:r>
                        <a:rPr kumimoji="1" lang="en-US" altLang="ja-JP" sz="2000" dirty="0"/>
                        <a:t>24103</a:t>
                      </a:r>
                      <a:endParaRPr kumimoji="1" lang="ja-JP" altLang="en-US" sz="2000"/>
                    </a:p>
                  </a:txBody>
                  <a:tcPr/>
                </a:tc>
                <a:tc>
                  <a:txBody>
                    <a:bodyPr/>
                    <a:lstStyle/>
                    <a:p>
                      <a:r>
                        <a:rPr kumimoji="1" lang="en-US" altLang="ja-JP" sz="2000" dirty="0"/>
                        <a:t>13001</a:t>
                      </a:r>
                      <a:endParaRPr kumimoji="1" lang="ja-JP" altLang="en-US" sz="2000"/>
                    </a:p>
                  </a:txBody>
                  <a:tcPr/>
                </a:tc>
                <a:tc>
                  <a:txBody>
                    <a:bodyPr/>
                    <a:lstStyle/>
                    <a:p>
                      <a:r>
                        <a:rPr kumimoji="1" lang="en-US" altLang="ja-JP" sz="2000" dirty="0"/>
                        <a:t>59</a:t>
                      </a:r>
                      <a:endParaRPr kumimoji="1" lang="ja-JP" altLang="en-US" sz="2000"/>
                    </a:p>
                  </a:txBody>
                  <a:tcPr/>
                </a:tc>
                <a:extLst>
                  <a:ext uri="{0D108BD9-81ED-4DB2-BD59-A6C34878D82A}">
                    <a16:rowId xmlns:a16="http://schemas.microsoft.com/office/drawing/2014/main" val="472214544"/>
                  </a:ext>
                </a:extLst>
              </a:tr>
              <a:tr h="370840">
                <a:tc>
                  <a:txBody>
                    <a:bodyPr/>
                    <a:lstStyle/>
                    <a:p>
                      <a:r>
                        <a:rPr kumimoji="1" lang="en-US" altLang="ja-JP" sz="2000" dirty="0"/>
                        <a:t>2024010</a:t>
                      </a:r>
                      <a:endParaRPr kumimoji="1" lang="ja-JP" altLang="en-US" sz="2000"/>
                    </a:p>
                  </a:txBody>
                  <a:tcPr/>
                </a:tc>
                <a:tc>
                  <a:txBody>
                    <a:bodyPr/>
                    <a:lstStyle/>
                    <a:p>
                      <a:r>
                        <a:rPr kumimoji="1" lang="en-US" altLang="ja-JP" sz="2000" dirty="0"/>
                        <a:t>14505</a:t>
                      </a:r>
                      <a:endParaRPr kumimoji="1" lang="ja-JP" altLang="en-US" sz="2000"/>
                    </a:p>
                  </a:txBody>
                  <a:tcPr/>
                </a:tc>
                <a:tc>
                  <a:txBody>
                    <a:bodyPr/>
                    <a:lstStyle/>
                    <a:p>
                      <a:r>
                        <a:rPr kumimoji="1" lang="en-US" altLang="ja-JP" sz="2000" dirty="0"/>
                        <a:t>61</a:t>
                      </a:r>
                      <a:endParaRPr kumimoji="1" lang="ja-JP" altLang="en-US" sz="2000"/>
                    </a:p>
                  </a:txBody>
                  <a:tcPr/>
                </a:tc>
                <a:extLst>
                  <a:ext uri="{0D108BD9-81ED-4DB2-BD59-A6C34878D82A}">
                    <a16:rowId xmlns:a16="http://schemas.microsoft.com/office/drawing/2014/main" val="4243219490"/>
                  </a:ext>
                </a:extLst>
              </a:tr>
            </a:tbl>
          </a:graphicData>
        </a:graphic>
      </p:graphicFrame>
      <p:cxnSp>
        <p:nvCxnSpPr>
          <p:cNvPr id="24" name="直線矢印コネクタ 23">
            <a:extLst>
              <a:ext uri="{FF2B5EF4-FFF2-40B4-BE49-F238E27FC236}">
                <a16:creationId xmlns:a16="http://schemas.microsoft.com/office/drawing/2014/main" id="{6A6E9BE9-9833-090B-3A6E-3FB152B07E45}"/>
              </a:ext>
            </a:extLst>
          </p:cNvPr>
          <p:cNvCxnSpPr>
            <a:cxnSpLocks/>
          </p:cNvCxnSpPr>
          <p:nvPr/>
        </p:nvCxnSpPr>
        <p:spPr>
          <a:xfrm flipH="1">
            <a:off x="2090804" y="2933700"/>
            <a:ext cx="5757796" cy="1565808"/>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CF12840-4A67-BCD7-58CC-2AE4F6A96AD5}"/>
              </a:ext>
            </a:extLst>
          </p:cNvPr>
          <p:cNvCxnSpPr>
            <a:cxnSpLocks/>
          </p:cNvCxnSpPr>
          <p:nvPr/>
        </p:nvCxnSpPr>
        <p:spPr>
          <a:xfrm flipH="1">
            <a:off x="3595589" y="2933700"/>
            <a:ext cx="4253011" cy="5352800"/>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90F7503C-DBCD-5B55-3463-D2D1F2AB3C9D}"/>
              </a:ext>
            </a:extLst>
          </p:cNvPr>
          <p:cNvCxnSpPr>
            <a:cxnSpLocks/>
          </p:cNvCxnSpPr>
          <p:nvPr/>
        </p:nvCxnSpPr>
        <p:spPr>
          <a:xfrm flipH="1">
            <a:off x="6733893" y="3020735"/>
            <a:ext cx="1514168" cy="5418787"/>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09C953A-77E9-13C9-D958-F6DD197A8992}"/>
              </a:ext>
            </a:extLst>
          </p:cNvPr>
          <p:cNvCxnSpPr>
            <a:cxnSpLocks/>
          </p:cNvCxnSpPr>
          <p:nvPr/>
        </p:nvCxnSpPr>
        <p:spPr>
          <a:xfrm>
            <a:off x="8309287" y="3020735"/>
            <a:ext cx="4797113" cy="5505822"/>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14468DC0-096F-F718-2E57-3644FF9EF30D}"/>
              </a:ext>
            </a:extLst>
          </p:cNvPr>
          <p:cNvCxnSpPr>
            <a:cxnSpLocks/>
          </p:cNvCxnSpPr>
          <p:nvPr/>
        </p:nvCxnSpPr>
        <p:spPr>
          <a:xfrm>
            <a:off x="8309287" y="3020735"/>
            <a:ext cx="4978211" cy="3823275"/>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FFCF95C-F0C8-A6F9-7280-FEA3813ABEF2}"/>
              </a:ext>
            </a:extLst>
          </p:cNvPr>
          <p:cNvCxnSpPr>
            <a:cxnSpLocks/>
          </p:cNvCxnSpPr>
          <p:nvPr/>
        </p:nvCxnSpPr>
        <p:spPr>
          <a:xfrm>
            <a:off x="8505359" y="3033139"/>
            <a:ext cx="4143841" cy="1651181"/>
          </a:xfrm>
          <a:prstGeom prst="straightConnector1">
            <a:avLst/>
          </a:prstGeom>
          <a:ln w="28575">
            <a:solidFill>
              <a:schemeClr val="tx2">
                <a:lumMod val="75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3" name="表 2">
            <a:extLst>
              <a:ext uri="{FF2B5EF4-FFF2-40B4-BE49-F238E27FC236}">
                <a16:creationId xmlns:a16="http://schemas.microsoft.com/office/drawing/2014/main" id="{33238A01-A4A1-0540-EAAC-92A4BA52D6BB}"/>
              </a:ext>
            </a:extLst>
          </p:cNvPr>
          <p:cNvGraphicFramePr>
            <a:graphicFrameLocks noGrp="1"/>
          </p:cNvGraphicFramePr>
          <p:nvPr>
            <p:extLst>
              <p:ext uri="{D42A27DB-BD31-4B8C-83A1-F6EECF244321}">
                <p14:modId xmlns:p14="http://schemas.microsoft.com/office/powerpoint/2010/main" val="2332318030"/>
              </p:ext>
            </p:extLst>
          </p:nvPr>
        </p:nvGraphicFramePr>
        <p:xfrm>
          <a:off x="2907040" y="6224634"/>
          <a:ext cx="11196637" cy="1055036"/>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2032876">
                  <a:extLst>
                    <a:ext uri="{9D8B030D-6E8A-4147-A177-3AD203B41FA5}">
                      <a16:colId xmlns:a16="http://schemas.microsoft.com/office/drawing/2014/main" val="2844142604"/>
                    </a:ext>
                  </a:extLst>
                </a:gridCol>
                <a:gridCol w="1090017">
                  <a:extLst>
                    <a:ext uri="{9D8B030D-6E8A-4147-A177-3AD203B41FA5}">
                      <a16:colId xmlns:a16="http://schemas.microsoft.com/office/drawing/2014/main" val="3682833387"/>
                    </a:ext>
                  </a:extLst>
                </a:gridCol>
                <a:gridCol w="926514">
                  <a:extLst>
                    <a:ext uri="{9D8B030D-6E8A-4147-A177-3AD203B41FA5}">
                      <a16:colId xmlns:a16="http://schemas.microsoft.com/office/drawing/2014/main" val="3229751884"/>
                    </a:ext>
                  </a:extLst>
                </a:gridCol>
                <a:gridCol w="872014">
                  <a:extLst>
                    <a:ext uri="{9D8B030D-6E8A-4147-A177-3AD203B41FA5}">
                      <a16:colId xmlns:a16="http://schemas.microsoft.com/office/drawing/2014/main" val="1794061835"/>
                    </a:ext>
                  </a:extLst>
                </a:gridCol>
                <a:gridCol w="1614685">
                  <a:extLst>
                    <a:ext uri="{9D8B030D-6E8A-4147-A177-3AD203B41FA5}">
                      <a16:colId xmlns:a16="http://schemas.microsoft.com/office/drawing/2014/main" val="2765775390"/>
                    </a:ext>
                  </a:extLst>
                </a:gridCol>
                <a:gridCol w="1491866">
                  <a:extLst>
                    <a:ext uri="{9D8B030D-6E8A-4147-A177-3AD203B41FA5}">
                      <a16:colId xmlns:a16="http://schemas.microsoft.com/office/drawing/2014/main" val="3692647347"/>
                    </a:ext>
                  </a:extLst>
                </a:gridCol>
                <a:gridCol w="2016532">
                  <a:extLst>
                    <a:ext uri="{9D8B030D-6E8A-4147-A177-3AD203B41FA5}">
                      <a16:colId xmlns:a16="http://schemas.microsoft.com/office/drawing/2014/main" val="2127035381"/>
                    </a:ext>
                  </a:extLst>
                </a:gridCol>
                <a:gridCol w="1152133">
                  <a:extLst>
                    <a:ext uri="{9D8B030D-6E8A-4147-A177-3AD203B41FA5}">
                      <a16:colId xmlns:a16="http://schemas.microsoft.com/office/drawing/2014/main" val="1324508070"/>
                    </a:ext>
                  </a:extLst>
                </a:gridCol>
              </a:tblGrid>
              <a:tr h="671387">
                <a:tc>
                  <a:txBody>
                    <a:bodyPr/>
                    <a:lstStyle/>
                    <a:p>
                      <a:r>
                        <a:rPr kumimoji="1" lang="ja-JP" altLang="en-US" sz="1800"/>
                        <a:t>学校名</a:t>
                      </a:r>
                    </a:p>
                  </a:txBody>
                  <a:tcPr/>
                </a:tc>
                <a:tc>
                  <a:txBody>
                    <a:bodyPr/>
                    <a:lstStyle/>
                    <a:p>
                      <a:r>
                        <a:rPr kumimoji="1" lang="ja-JP" altLang="en-US" sz="1800"/>
                        <a:t>生徒番号</a:t>
                      </a:r>
                    </a:p>
                  </a:txBody>
                  <a:tcPr/>
                </a:tc>
                <a:tc>
                  <a:txBody>
                    <a:bodyPr/>
                    <a:lstStyle/>
                    <a:p>
                      <a:r>
                        <a:rPr kumimoji="1" lang="ja-JP" altLang="en-US" sz="1800"/>
                        <a:t>学校コード</a:t>
                      </a:r>
                    </a:p>
                  </a:txBody>
                  <a:tcPr/>
                </a:tc>
                <a:tc>
                  <a:txBody>
                    <a:bodyPr/>
                    <a:lstStyle/>
                    <a:p>
                      <a:r>
                        <a:rPr kumimoji="1" lang="ja-JP" altLang="en-US" sz="1800"/>
                        <a:t>名前</a:t>
                      </a:r>
                    </a:p>
                  </a:txBody>
                  <a:tcPr/>
                </a:tc>
                <a:tc>
                  <a:txBody>
                    <a:bodyPr/>
                    <a:lstStyle/>
                    <a:p>
                      <a:r>
                        <a:rPr kumimoji="1" lang="ja-JP" altLang="en-US" sz="1800"/>
                        <a:t>住所</a:t>
                      </a:r>
                    </a:p>
                  </a:txBody>
                  <a:tcPr/>
                </a:tc>
                <a:tc>
                  <a:txBody>
                    <a:bodyPr/>
                    <a:lstStyle/>
                    <a:p>
                      <a:r>
                        <a:rPr kumimoji="1" lang="en-US" altLang="ja-JP" sz="1800" dirty="0"/>
                        <a:t>5</a:t>
                      </a:r>
                      <a:r>
                        <a:rPr kumimoji="1" lang="ja-JP" altLang="en-US" sz="1800"/>
                        <a:t>月の模試の点数（数学）</a:t>
                      </a:r>
                    </a:p>
                  </a:txBody>
                  <a:tcPr/>
                </a:tc>
                <a:tc>
                  <a:txBody>
                    <a:bodyPr/>
                    <a:lstStyle/>
                    <a:p>
                      <a:r>
                        <a:rPr kumimoji="1" lang="en-US" altLang="ja-JP" sz="1800" dirty="0"/>
                        <a:t>5</a:t>
                      </a:r>
                      <a:r>
                        <a:rPr kumimoji="1" lang="ja-JP" altLang="en-US" sz="1800"/>
                        <a:t>月の模試の点数（理科）</a:t>
                      </a:r>
                    </a:p>
                  </a:txBody>
                  <a:tcPr/>
                </a:tc>
                <a:tc>
                  <a:txBody>
                    <a:bodyPr/>
                    <a:lstStyle/>
                    <a:p>
                      <a:r>
                        <a:rPr kumimoji="1" lang="ja-JP" altLang="en-US" sz="1800"/>
                        <a:t>偏差値</a:t>
                      </a:r>
                    </a:p>
                  </a:txBody>
                  <a:tcPr/>
                </a:tc>
                <a:extLst>
                  <a:ext uri="{0D108BD9-81ED-4DB2-BD59-A6C34878D82A}">
                    <a16:rowId xmlns:a16="http://schemas.microsoft.com/office/drawing/2014/main" val="2677850317"/>
                  </a:ext>
                </a:extLst>
              </a:tr>
              <a:tr h="383649">
                <a:tc>
                  <a:txBody>
                    <a:bodyPr/>
                    <a:lstStyle/>
                    <a:p>
                      <a:r>
                        <a:rPr kumimoji="1" lang="ja-JP" altLang="en-US" sz="1800"/>
                        <a:t>総武高校</a:t>
                      </a:r>
                    </a:p>
                  </a:txBody>
                  <a:tcPr/>
                </a:tc>
                <a:tc>
                  <a:txBody>
                    <a:bodyPr/>
                    <a:lstStyle/>
                    <a:p>
                      <a:r>
                        <a:rPr kumimoji="1" lang="en-US" altLang="ja-JP" sz="1800" dirty="0"/>
                        <a:t>06010</a:t>
                      </a:r>
                      <a:endParaRPr kumimoji="1" lang="ja-JP" altLang="en-US" sz="1800"/>
                    </a:p>
                  </a:txBody>
                  <a:tcPr/>
                </a:tc>
                <a:tc>
                  <a:txBody>
                    <a:bodyPr/>
                    <a:lstStyle/>
                    <a:p>
                      <a:r>
                        <a:rPr kumimoji="1" lang="en-US" altLang="ja-JP" sz="1800" dirty="0"/>
                        <a:t>13235</a:t>
                      </a:r>
                      <a:endParaRPr kumimoji="1" lang="ja-JP" altLang="en-US" sz="1800"/>
                    </a:p>
                  </a:txBody>
                  <a:tcPr/>
                </a:tc>
                <a:tc>
                  <a:txBody>
                    <a:bodyPr/>
                    <a:lstStyle/>
                    <a:p>
                      <a:r>
                        <a:rPr kumimoji="1" lang="ja-JP" altLang="en-US" sz="1800"/>
                        <a:t>和田</a:t>
                      </a:r>
                    </a:p>
                  </a:txBody>
                  <a:tcPr/>
                </a:tc>
                <a:tc>
                  <a:txBody>
                    <a:bodyPr/>
                    <a:lstStyle/>
                    <a:p>
                      <a:r>
                        <a:rPr kumimoji="1" lang="ja-JP" altLang="en-US" sz="1800"/>
                        <a:t>東京都</a:t>
                      </a:r>
                      <a:r>
                        <a:rPr kumimoji="1" lang="en-US" altLang="ja-JP" sz="1800" dirty="0" err="1"/>
                        <a:t>xxxxxx</a:t>
                      </a:r>
                      <a:endParaRPr kumimoji="1" lang="ja-JP" altLang="en-US" sz="1800"/>
                    </a:p>
                  </a:txBody>
                  <a:tcPr/>
                </a:tc>
                <a:tc>
                  <a:txBody>
                    <a:bodyPr/>
                    <a:lstStyle/>
                    <a:p>
                      <a:r>
                        <a:rPr kumimoji="1" lang="en-US" altLang="ja-JP" sz="1800" dirty="0"/>
                        <a:t>NULL</a:t>
                      </a:r>
                      <a:endParaRPr kumimoji="1" lang="ja-JP" altLang="en-US" sz="1800"/>
                    </a:p>
                  </a:txBody>
                  <a:tcPr/>
                </a:tc>
                <a:tc>
                  <a:txBody>
                    <a:bodyPr/>
                    <a:lstStyle/>
                    <a:p>
                      <a:r>
                        <a:rPr kumimoji="1" lang="en-US" altLang="ja-JP" sz="1800" dirty="0"/>
                        <a:t>83</a:t>
                      </a:r>
                      <a:endParaRPr kumimoji="1" lang="ja-JP" altLang="en-US" sz="1800"/>
                    </a:p>
                  </a:txBody>
                  <a:tcPr/>
                </a:tc>
                <a:tc>
                  <a:txBody>
                    <a:bodyPr/>
                    <a:lstStyle/>
                    <a:p>
                      <a:r>
                        <a:rPr kumimoji="1" lang="en-US" altLang="ja-JP" sz="1800" dirty="0"/>
                        <a:t>70</a:t>
                      </a:r>
                      <a:endParaRPr kumimoji="1" lang="ja-JP" altLang="en-US" sz="1800"/>
                    </a:p>
                  </a:txBody>
                  <a:tcPr/>
                </a:tc>
                <a:extLst>
                  <a:ext uri="{0D108BD9-81ED-4DB2-BD59-A6C34878D82A}">
                    <a16:rowId xmlns:a16="http://schemas.microsoft.com/office/drawing/2014/main" val="2326546466"/>
                  </a:ext>
                </a:extLst>
              </a:tr>
            </a:tbl>
          </a:graphicData>
        </a:graphic>
      </p:graphicFrame>
      <p:sp>
        <p:nvSpPr>
          <p:cNvPr id="5" name="テキスト ボックス 4">
            <a:extLst>
              <a:ext uri="{FF2B5EF4-FFF2-40B4-BE49-F238E27FC236}">
                <a16:creationId xmlns:a16="http://schemas.microsoft.com/office/drawing/2014/main" id="{A747F4BE-E793-A531-0921-8CD9FD6B5D81}"/>
              </a:ext>
            </a:extLst>
          </p:cNvPr>
          <p:cNvSpPr txBox="1"/>
          <p:nvPr/>
        </p:nvSpPr>
        <p:spPr>
          <a:xfrm>
            <a:off x="6191780" y="6487597"/>
            <a:ext cx="4797113" cy="584775"/>
          </a:xfrm>
          <a:prstGeom prst="rect">
            <a:avLst/>
          </a:prstGeom>
          <a:solidFill>
            <a:srgbClr val="FFFFFF">
              <a:alpha val="89804"/>
            </a:srgbClr>
          </a:solidFill>
        </p:spPr>
        <p:txBody>
          <a:bodyPr wrap="square" rtlCol="0">
            <a:spAutoFit/>
          </a:bodyPr>
          <a:lstStyle/>
          <a:p>
            <a:pPr algn="ctr"/>
            <a:r>
              <a:rPr kumimoji="1" lang="ja-JP" altLang="en-US" sz="3200">
                <a:latin typeface="Hiragino Kaku Gothic Pro W3" panose="020B0300000000000000" pitchFamily="34" charset="-128"/>
                <a:ea typeface="Hiragino Kaku Gothic Pro W3" panose="020B0300000000000000" pitchFamily="34" charset="-128"/>
              </a:rPr>
              <a:t>どうやって追加する？</a:t>
            </a:r>
          </a:p>
        </p:txBody>
      </p:sp>
    </p:spTree>
    <p:extLst>
      <p:ext uri="{BB962C8B-B14F-4D97-AF65-F5344CB8AC3E}">
        <p14:creationId xmlns:p14="http://schemas.microsoft.com/office/powerpoint/2010/main" val="2402104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168ED-655B-942A-FF1C-D5EFB7D6F8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F63C73-F385-2174-4E55-98C80F028BD9}"/>
              </a:ext>
            </a:extLst>
          </p:cNvPr>
          <p:cNvSpPr>
            <a:spLocks noGrp="1"/>
          </p:cNvSpPr>
          <p:nvPr>
            <p:ph type="title"/>
          </p:nvPr>
        </p:nvSpPr>
        <p:spPr/>
        <p:txBody>
          <a:bodyPr/>
          <a:lstStyle/>
          <a:p>
            <a:r>
              <a:rPr kumimoji="1" lang="ja-JP" altLang="en-US"/>
              <a:t>分散管理の安全性</a:t>
            </a:r>
          </a:p>
        </p:txBody>
      </p:sp>
      <p:sp>
        <p:nvSpPr>
          <p:cNvPr id="3" name="コンテンツ プレースホルダー 2">
            <a:extLst>
              <a:ext uri="{FF2B5EF4-FFF2-40B4-BE49-F238E27FC236}">
                <a16:creationId xmlns:a16="http://schemas.microsoft.com/office/drawing/2014/main" id="{6265B5AC-16DA-25B8-A84B-1AF5D428F820}"/>
              </a:ext>
            </a:extLst>
          </p:cNvPr>
          <p:cNvSpPr>
            <a:spLocks noGrp="1"/>
          </p:cNvSpPr>
          <p:nvPr>
            <p:ph idx="1"/>
          </p:nvPr>
        </p:nvSpPr>
        <p:spPr/>
        <p:txBody>
          <a:bodyPr/>
          <a:lstStyle/>
          <a:p>
            <a:r>
              <a:rPr kumimoji="1" lang="ja-JP" altLang="en-US"/>
              <a:t>それぞれのデータベースにアクセスできる人が限定されている</a:t>
            </a:r>
            <a:endParaRPr kumimoji="1" lang="en-US" altLang="ja-JP" dirty="0"/>
          </a:p>
          <a:p>
            <a:pPr lvl="1"/>
            <a:r>
              <a:rPr kumimoji="1" lang="ja-JP" altLang="en-US"/>
              <a:t>見られる情報を限定することで、個人情報を保護しようとしている</a:t>
            </a:r>
            <a:endParaRPr kumimoji="1" lang="en-US" altLang="ja-JP" dirty="0"/>
          </a:p>
          <a:p>
            <a:r>
              <a:rPr kumimoji="1" lang="ja-JP" altLang="en-US"/>
              <a:t>でも、一番上のデータ（主キー）がわかってしまうと、アクセス権を操作することでどのデータにでもアクセスできてしまう</a:t>
            </a:r>
            <a:endParaRPr kumimoji="1" lang="en-US" altLang="ja-JP" dirty="0"/>
          </a:p>
          <a:p>
            <a:r>
              <a:rPr kumimoji="1" lang="ja-JP" altLang="en-US"/>
              <a:t>もし新たな情報を加えることになった際に、生合成が取れるように追加することが大変</a:t>
            </a:r>
            <a:endParaRPr kumimoji="1" lang="en-US" altLang="ja-JP" dirty="0"/>
          </a:p>
          <a:p>
            <a:pPr lvl="1"/>
            <a:r>
              <a:rPr kumimoji="1" lang="ja-JP" altLang="en-US"/>
              <a:t>別々の人のデータが紐づけられてしまったりする可能性がある</a:t>
            </a:r>
            <a:endParaRPr kumimoji="1" lang="en-US" altLang="ja-JP" dirty="0"/>
          </a:p>
          <a:p>
            <a:pPr lvl="1"/>
            <a:r>
              <a:rPr kumimoji="1" lang="ja-JP" altLang="en-US"/>
              <a:t>（マイナンバーなどで例示した問題もこうしたことが原因だった）</a:t>
            </a:r>
          </a:p>
        </p:txBody>
      </p:sp>
    </p:spTree>
    <p:extLst>
      <p:ext uri="{BB962C8B-B14F-4D97-AF65-F5344CB8AC3E}">
        <p14:creationId xmlns:p14="http://schemas.microsoft.com/office/powerpoint/2010/main" val="996875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5A354-2612-CF65-1389-24982DFA0C9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6C4EF2C-2E31-5C13-E2AC-C141EB3D6289}"/>
              </a:ext>
            </a:extLst>
          </p:cNvPr>
          <p:cNvSpPr>
            <a:spLocks noGrp="1"/>
          </p:cNvSpPr>
          <p:nvPr>
            <p:ph type="title"/>
          </p:nvPr>
        </p:nvSpPr>
        <p:spPr/>
        <p:txBody>
          <a:bodyPr/>
          <a:lstStyle/>
          <a:p>
            <a:r>
              <a:rPr kumimoji="1" lang="ja-JP" altLang="en-US"/>
              <a:t>フィルターバブル</a:t>
            </a:r>
            <a:r>
              <a:rPr kumimoji="1" lang="en-US" altLang="ja-JP" dirty="0"/>
              <a:t>/</a:t>
            </a:r>
            <a:r>
              <a:rPr kumimoji="1" lang="ja-JP" altLang="en-US"/>
              <a:t>エコーチェンバー</a:t>
            </a:r>
          </a:p>
        </p:txBody>
      </p:sp>
      <p:sp>
        <p:nvSpPr>
          <p:cNvPr id="3" name="コンテンツ プレースホルダー 2">
            <a:extLst>
              <a:ext uri="{FF2B5EF4-FFF2-40B4-BE49-F238E27FC236}">
                <a16:creationId xmlns:a16="http://schemas.microsoft.com/office/drawing/2014/main" id="{24F30E46-68F1-5AEB-EE08-18BA73445C9E}"/>
              </a:ext>
            </a:extLst>
          </p:cNvPr>
          <p:cNvSpPr>
            <a:spLocks noGrp="1"/>
          </p:cNvSpPr>
          <p:nvPr>
            <p:ph idx="1"/>
          </p:nvPr>
        </p:nvSpPr>
        <p:spPr/>
        <p:txBody>
          <a:bodyPr>
            <a:normAutofit/>
          </a:bodyPr>
          <a:lstStyle/>
          <a:p>
            <a:r>
              <a:rPr kumimoji="1" lang="ja-JP" altLang="en-US"/>
              <a:t>フィルターバブル</a:t>
            </a:r>
            <a:endParaRPr kumimoji="1" lang="en-US" altLang="ja-JP" dirty="0"/>
          </a:p>
          <a:p>
            <a:pPr lvl="1"/>
            <a:r>
              <a:rPr kumimoji="1" lang="en-US" altLang="ja-JP" dirty="0"/>
              <a:t>AI</a:t>
            </a:r>
            <a:r>
              <a:rPr kumimoji="1" lang="ja-JP" altLang="en-US"/>
              <a:t>などを使った個別最適化によって、自分の好みに合った</a:t>
            </a:r>
            <a:br>
              <a:rPr kumimoji="1" lang="en-US" altLang="ja-JP" dirty="0"/>
            </a:br>
            <a:r>
              <a:rPr kumimoji="1" lang="ja-JP" altLang="en-US"/>
              <a:t>情報などしか手に入らなくなる状態</a:t>
            </a:r>
            <a:endParaRPr kumimoji="1" lang="en-US" altLang="ja-JP" dirty="0"/>
          </a:p>
          <a:p>
            <a:pPr lvl="1"/>
            <a:r>
              <a:rPr kumimoji="1" lang="en-US" altLang="ja-JP" dirty="0"/>
              <a:t>Twitter</a:t>
            </a:r>
            <a:r>
              <a:rPr kumimoji="1" lang="ja-JP" altLang="en-US"/>
              <a:t>のタイムラインなどに顕著</a:t>
            </a:r>
            <a:endParaRPr kumimoji="1" lang="en-US" altLang="ja-JP" dirty="0"/>
          </a:p>
          <a:p>
            <a:r>
              <a:rPr kumimoji="1" lang="ja-JP" altLang="en-US"/>
              <a:t>エコーチェンバー</a:t>
            </a:r>
            <a:endParaRPr kumimoji="1" lang="en-US" altLang="ja-JP" dirty="0"/>
          </a:p>
          <a:p>
            <a:pPr lvl="1"/>
            <a:r>
              <a:rPr kumimoji="1" lang="ja-JP" altLang="en-US"/>
              <a:t>自分の好みに合うものなどだけを採用することよって、特定の考え方や情報しか得られなくなる現象</a:t>
            </a:r>
            <a:endParaRPr kumimoji="1" lang="en-US" altLang="ja-JP" dirty="0"/>
          </a:p>
          <a:p>
            <a:pPr lvl="1"/>
            <a:r>
              <a:rPr kumimoji="1" lang="en-US" altLang="ja-JP" dirty="0"/>
              <a:t>SNS</a:t>
            </a:r>
            <a:r>
              <a:rPr kumimoji="1" lang="ja-JP" altLang="en-US"/>
              <a:t>やネットニュースで特定のサービスのみを利用すると、そのサービスを好む層の情報しか得られない状況など</a:t>
            </a:r>
            <a:endParaRPr kumimoji="1" lang="en-US" altLang="ja-JP" dirty="0"/>
          </a:p>
        </p:txBody>
      </p:sp>
      <p:pic>
        <p:nvPicPr>
          <p:cNvPr id="2050" name="Picture 2" descr="フィルターバブルのイラスト">
            <a:extLst>
              <a:ext uri="{FF2B5EF4-FFF2-40B4-BE49-F238E27FC236}">
                <a16:creationId xmlns:a16="http://schemas.microsoft.com/office/drawing/2014/main" id="{7F911CCD-74F8-11D9-0BAE-58D245116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9529" y="2324100"/>
            <a:ext cx="3645071" cy="364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950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1625D-7868-DE99-BBE0-94CD67E4F878}"/>
              </a:ext>
            </a:extLst>
          </p:cNvPr>
          <p:cNvSpPr>
            <a:spLocks noGrp="1"/>
          </p:cNvSpPr>
          <p:nvPr>
            <p:ph type="title"/>
          </p:nvPr>
        </p:nvSpPr>
        <p:spPr/>
        <p:txBody>
          <a:bodyPr/>
          <a:lstStyle/>
          <a:p>
            <a:r>
              <a:rPr kumimoji="1" lang="ja-JP" altLang="en-US"/>
              <a:t>その他の知識</a:t>
            </a:r>
          </a:p>
        </p:txBody>
      </p:sp>
      <p:sp>
        <p:nvSpPr>
          <p:cNvPr id="3" name="コンテンツ プレースホルダー 2">
            <a:extLst>
              <a:ext uri="{FF2B5EF4-FFF2-40B4-BE49-F238E27FC236}">
                <a16:creationId xmlns:a16="http://schemas.microsoft.com/office/drawing/2014/main" id="{9C11548D-AC7B-3839-AE4C-4C59CF5B57C8}"/>
              </a:ext>
            </a:extLst>
          </p:cNvPr>
          <p:cNvSpPr>
            <a:spLocks noGrp="1"/>
          </p:cNvSpPr>
          <p:nvPr>
            <p:ph idx="1"/>
          </p:nvPr>
        </p:nvSpPr>
        <p:spPr/>
        <p:txBody>
          <a:bodyPr/>
          <a:lstStyle/>
          <a:p>
            <a:r>
              <a:rPr kumimoji="1" lang="ja-JP" altLang="en-US"/>
              <a:t>知的財産権・個人情報の保護</a:t>
            </a:r>
            <a:endParaRPr kumimoji="1" lang="en-US" altLang="ja-JP" dirty="0"/>
          </a:p>
          <a:p>
            <a:pPr lvl="1"/>
            <a:r>
              <a:rPr kumimoji="1" lang="ja-JP" altLang="en-US"/>
              <a:t>どこまでの情報が自分自身の権利なのか</a:t>
            </a:r>
            <a:endParaRPr kumimoji="1" lang="en-US" altLang="ja-JP" dirty="0"/>
          </a:p>
          <a:p>
            <a:pPr lvl="1"/>
            <a:r>
              <a:rPr kumimoji="1" lang="en-US" altLang="ja-JP" dirty="0"/>
              <a:t>AI</a:t>
            </a:r>
            <a:r>
              <a:rPr kumimoji="1" lang="ja-JP" altLang="en-US"/>
              <a:t>に学習させるデータには、そのデータの出本の人に権利発生しないのか</a:t>
            </a:r>
            <a:endParaRPr kumimoji="1" lang="en-US" altLang="ja-JP" dirty="0"/>
          </a:p>
          <a:p>
            <a:r>
              <a:rPr kumimoji="1" lang="ja-JP" altLang="en-US"/>
              <a:t>セキュリティ対策</a:t>
            </a:r>
            <a:endParaRPr kumimoji="1" lang="en-US" altLang="ja-JP" dirty="0"/>
          </a:p>
          <a:p>
            <a:pPr lvl="1"/>
            <a:r>
              <a:rPr kumimoji="1" lang="ja-JP" altLang="en-US"/>
              <a:t>外部からの悪意のある攻撃等への対処</a:t>
            </a:r>
            <a:endParaRPr kumimoji="1" lang="en-US" altLang="ja-JP" dirty="0"/>
          </a:p>
          <a:p>
            <a:r>
              <a:rPr kumimoji="1" lang="ja-JP" altLang="en-US"/>
              <a:t>インターネットコミュニケーションの方略</a:t>
            </a:r>
          </a:p>
        </p:txBody>
      </p:sp>
    </p:spTree>
    <p:extLst>
      <p:ext uri="{BB962C8B-B14F-4D97-AF65-F5344CB8AC3E}">
        <p14:creationId xmlns:p14="http://schemas.microsoft.com/office/powerpoint/2010/main" val="2150769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8780D-1A01-45BC-7EFF-A0E39A85E2D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368BED-F352-A790-2CF5-2B997AB114C6}"/>
              </a:ext>
            </a:extLst>
          </p:cNvPr>
          <p:cNvSpPr>
            <a:spLocks noGrp="1"/>
          </p:cNvSpPr>
          <p:nvPr>
            <p:ph type="title"/>
          </p:nvPr>
        </p:nvSpPr>
        <p:spPr/>
        <p:txBody>
          <a:bodyPr/>
          <a:lstStyle/>
          <a:p>
            <a:r>
              <a:rPr kumimoji="1" lang="ja-JP" altLang="en-US"/>
              <a:t>代替案発想過程</a:t>
            </a:r>
            <a:r>
              <a:rPr kumimoji="1" lang="ja-JP" altLang="en-US" sz="4000"/>
              <a:t>（再掲）</a:t>
            </a:r>
            <a:endParaRPr kumimoji="1" lang="ja-JP" altLang="en-US"/>
          </a:p>
        </p:txBody>
      </p:sp>
      <p:sp>
        <p:nvSpPr>
          <p:cNvPr id="3" name="コンテンツ プレースホルダー 2">
            <a:extLst>
              <a:ext uri="{FF2B5EF4-FFF2-40B4-BE49-F238E27FC236}">
                <a16:creationId xmlns:a16="http://schemas.microsoft.com/office/drawing/2014/main" id="{FE703E71-D30D-C5A5-ACA0-93D4EE0E48C7}"/>
              </a:ext>
            </a:extLst>
          </p:cNvPr>
          <p:cNvSpPr>
            <a:spLocks noGrp="1"/>
          </p:cNvSpPr>
          <p:nvPr>
            <p:ph idx="1"/>
          </p:nvPr>
        </p:nvSpPr>
        <p:spPr>
          <a:xfrm>
            <a:off x="838200" y="2068683"/>
            <a:ext cx="16916400" cy="7951617"/>
          </a:xfrm>
        </p:spPr>
        <p:txBody>
          <a:bodyPr>
            <a:normAutofit lnSpcReduction="10000"/>
          </a:bodyPr>
          <a:lstStyle/>
          <a:p>
            <a:pPr marL="0" indent="0">
              <a:buNone/>
            </a:pPr>
            <a:r>
              <a:rPr kumimoji="1" lang="ja-JP" altLang="en-US"/>
              <a:t>今回は次の二つの代替案を考える</a:t>
            </a:r>
            <a:endParaRPr kumimoji="1" lang="en-US" altLang="ja-JP" dirty="0"/>
          </a:p>
          <a:p>
            <a:pPr marL="742950" indent="-742950">
              <a:buFont typeface="+mj-lt"/>
              <a:buAutoNum type="arabicPeriod"/>
            </a:pPr>
            <a:r>
              <a:rPr kumimoji="1" lang="en-US" altLang="ja-JP" dirty="0"/>
              <a:t>AI</a:t>
            </a:r>
            <a:r>
              <a:rPr kumimoji="1" lang="ja-JP" altLang="en-US"/>
              <a:t>を使った個別最適化学習システム</a:t>
            </a:r>
            <a:endParaRPr kumimoji="1" lang="en-US" altLang="ja-JP" dirty="0"/>
          </a:p>
          <a:p>
            <a:pPr lvl="1"/>
            <a:r>
              <a:rPr kumimoji="1" lang="en-US" altLang="ja-JP" dirty="0"/>
              <a:t>AI</a:t>
            </a:r>
            <a:r>
              <a:rPr kumimoji="1" lang="ja-JP" altLang="en-US"/>
              <a:t>が一人ひとりの勉強の履歴を学習してそれに合わせた指導を行うシステム</a:t>
            </a:r>
            <a:endParaRPr kumimoji="1" lang="en-US" altLang="ja-JP" dirty="0"/>
          </a:p>
          <a:p>
            <a:pPr lvl="1"/>
            <a:r>
              <a:rPr kumimoji="1" lang="ja-JP" altLang="en-US"/>
              <a:t>学習に使うのは自分の模試の成績や、高校の成績など</a:t>
            </a:r>
            <a:endParaRPr kumimoji="1" lang="en-US" altLang="ja-JP" dirty="0"/>
          </a:p>
          <a:p>
            <a:pPr lvl="1"/>
            <a:r>
              <a:rPr kumimoji="1" lang="ja-JP" altLang="en-US"/>
              <a:t>先生の介入はない</a:t>
            </a:r>
            <a:endParaRPr kumimoji="1" lang="en-US" altLang="ja-JP" dirty="0"/>
          </a:p>
          <a:p>
            <a:pPr marL="742950" indent="-742950">
              <a:buFont typeface="+mj-lt"/>
              <a:buAutoNum type="arabicPeriod"/>
            </a:pPr>
            <a:r>
              <a:rPr kumimoji="1" lang="en-US" altLang="ja-JP" dirty="0"/>
              <a:t>AI</a:t>
            </a:r>
            <a:r>
              <a:rPr kumimoji="1" lang="ja-JP" altLang="en-US"/>
              <a:t>を使わない従来のアルゴリズムベース（ルールベース</a:t>
            </a:r>
            <a:r>
              <a:rPr kumimoji="1" lang="en-US" altLang="ja-JP" dirty="0"/>
              <a:t>AI</a:t>
            </a:r>
            <a:r>
              <a:rPr kumimoji="1" lang="ja-JP" altLang="en-US"/>
              <a:t>）による</a:t>
            </a:r>
            <a:br>
              <a:rPr kumimoji="1" lang="en-US" altLang="ja-JP" dirty="0"/>
            </a:br>
            <a:r>
              <a:rPr kumimoji="1" lang="ja-JP" altLang="en-US"/>
              <a:t>学習支援システム</a:t>
            </a:r>
            <a:endParaRPr kumimoji="1" lang="en-US" altLang="ja-JP" dirty="0"/>
          </a:p>
          <a:p>
            <a:pPr lvl="1"/>
            <a:r>
              <a:rPr kumimoji="1" lang="ja-JP" altLang="en-US"/>
              <a:t>間違えた問題が解けるようになるまで表示されたり、問題の出題がランダムになったりするもの</a:t>
            </a:r>
            <a:endParaRPr kumimoji="1" lang="en-US" altLang="ja-JP" dirty="0"/>
          </a:p>
          <a:p>
            <a:pPr lvl="1"/>
            <a:r>
              <a:rPr kumimoji="1" lang="ja-JP" altLang="en-US"/>
              <a:t>教師が確認しながら進め方を選べる</a:t>
            </a:r>
          </a:p>
        </p:txBody>
      </p:sp>
    </p:spTree>
    <p:extLst>
      <p:ext uri="{BB962C8B-B14F-4D97-AF65-F5344CB8AC3E}">
        <p14:creationId xmlns:p14="http://schemas.microsoft.com/office/powerpoint/2010/main" val="4014750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26EB4-D6DD-3697-8FA1-255DB694EAD8}"/>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364AFF80-0ADB-3906-F910-CD9754FF3ADD}"/>
              </a:ext>
            </a:extLst>
          </p:cNvPr>
          <p:cNvSpPr>
            <a:spLocks noGrp="1"/>
          </p:cNvSpPr>
          <p:nvPr>
            <p:ph idx="1"/>
          </p:nvPr>
        </p:nvSpPr>
        <p:spPr/>
        <p:txBody>
          <a:bodyPr/>
          <a:lstStyle/>
          <a:p>
            <a:r>
              <a:rPr kumimoji="1" lang="ja-JP" altLang="en-US"/>
              <a:t>本時の目標</a:t>
            </a:r>
            <a:endParaRPr kumimoji="1" lang="en-US" altLang="ja-JP" dirty="0"/>
          </a:p>
          <a:p>
            <a:r>
              <a:rPr kumimoji="1" lang="ja-JP" altLang="en-US"/>
              <a:t>復習１／媒介変数表示</a:t>
            </a:r>
            <a:endParaRPr kumimoji="1" lang="en-US" altLang="ja-JP" dirty="0"/>
          </a:p>
          <a:p>
            <a:r>
              <a:rPr kumimoji="1" lang="ja-JP" altLang="en-US"/>
              <a:t>復習</a:t>
            </a:r>
            <a:r>
              <a:rPr kumimoji="1" lang="en-US" altLang="ja-JP" dirty="0"/>
              <a:t>2</a:t>
            </a:r>
            <a:r>
              <a:rPr kumimoji="1" lang="ja-JP" altLang="en-US"/>
              <a:t>／極形式</a:t>
            </a:r>
            <a:endParaRPr kumimoji="1" lang="en-US" altLang="ja-JP" dirty="0"/>
          </a:p>
          <a:p>
            <a:r>
              <a:rPr kumimoji="1" lang="ja-JP" altLang="en-US"/>
              <a:t>極座標と直交座標</a:t>
            </a:r>
            <a:endParaRPr kumimoji="1" lang="en-US" altLang="ja-JP" dirty="0"/>
          </a:p>
          <a:p>
            <a:r>
              <a:rPr kumimoji="1" lang="ja-JP" altLang="en-US"/>
              <a:t>極方程式とそれによって表される図形</a:t>
            </a:r>
            <a:endParaRPr kumimoji="1" lang="en-US" altLang="ja-JP" dirty="0"/>
          </a:p>
          <a:p>
            <a:r>
              <a:rPr kumimoji="1" lang="ja-JP" altLang="en-US"/>
              <a:t>まとめ</a:t>
            </a:r>
            <a:endParaRPr kumimoji="1" lang="en-US" altLang="ja-JP" dirty="0"/>
          </a:p>
        </p:txBody>
      </p:sp>
    </p:spTree>
    <p:extLst>
      <p:ext uri="{BB962C8B-B14F-4D97-AF65-F5344CB8AC3E}">
        <p14:creationId xmlns:p14="http://schemas.microsoft.com/office/powerpoint/2010/main" val="2107523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B27025-DE65-A4B8-8E4F-B1710EA80FD0}"/>
              </a:ext>
            </a:extLst>
          </p:cNvPr>
          <p:cNvSpPr>
            <a:spLocks noGrp="1"/>
          </p:cNvSpPr>
          <p:nvPr>
            <p:ph type="title"/>
          </p:nvPr>
        </p:nvSpPr>
        <p:spPr/>
        <p:txBody>
          <a:bodyPr/>
          <a:lstStyle/>
          <a:p>
            <a:r>
              <a:rPr kumimoji="1" lang="ja-JP" altLang="en-US"/>
              <a:t>合理的判断過程</a:t>
            </a:r>
          </a:p>
        </p:txBody>
      </p:sp>
      <p:sp>
        <p:nvSpPr>
          <p:cNvPr id="3" name="コンテンツ プレースホルダー 2">
            <a:extLst>
              <a:ext uri="{FF2B5EF4-FFF2-40B4-BE49-F238E27FC236}">
                <a16:creationId xmlns:a16="http://schemas.microsoft.com/office/drawing/2014/main" id="{A6C1C245-5B91-E4A8-F54C-1EF440E9034E}"/>
              </a:ext>
            </a:extLst>
          </p:cNvPr>
          <p:cNvSpPr>
            <a:spLocks noGrp="1"/>
          </p:cNvSpPr>
          <p:nvPr>
            <p:ph idx="1"/>
          </p:nvPr>
        </p:nvSpPr>
        <p:spPr/>
        <p:txBody>
          <a:bodyPr>
            <a:normAutofit lnSpcReduction="10000"/>
          </a:bodyPr>
          <a:lstStyle/>
          <a:p>
            <a:r>
              <a:rPr kumimoji="1" lang="ja-JP" altLang="en-US"/>
              <a:t>今まで見てきた知識などに基づいて、グループで代替案</a:t>
            </a:r>
            <a:r>
              <a:rPr kumimoji="1" lang="en-US" altLang="ja-JP" dirty="0"/>
              <a:t>1</a:t>
            </a:r>
            <a:r>
              <a:rPr kumimoji="1" lang="ja-JP" altLang="en-US"/>
              <a:t>と代替案</a:t>
            </a:r>
            <a:r>
              <a:rPr kumimoji="1" lang="en-US" altLang="ja-JP" dirty="0"/>
              <a:t>2</a:t>
            </a:r>
            <a:r>
              <a:rPr kumimoji="1" lang="ja-JP" altLang="en-US"/>
              <a:t>について意見交換をしてみよう</a:t>
            </a:r>
            <a:endParaRPr kumimoji="1" lang="en-US" altLang="ja-JP" dirty="0"/>
          </a:p>
          <a:p>
            <a:r>
              <a:rPr kumimoji="1" lang="ja-JP" altLang="en-US"/>
              <a:t>話し合いでは以下の事項などについて話し合うと良い</a:t>
            </a:r>
            <a:endParaRPr kumimoji="1" lang="en-US" altLang="ja-JP" dirty="0"/>
          </a:p>
          <a:p>
            <a:pPr lvl="1"/>
            <a:r>
              <a:rPr kumimoji="1" lang="ja-JP" altLang="en-US"/>
              <a:t>それぞれのメリット・デメリットはなんだろうか？</a:t>
            </a:r>
            <a:endParaRPr kumimoji="1" lang="en-US" altLang="ja-JP" dirty="0"/>
          </a:p>
          <a:p>
            <a:pPr lvl="1"/>
            <a:r>
              <a:rPr kumimoji="1" lang="ja-JP" altLang="en-US"/>
              <a:t>システムの信憑性はどうだろうか？</a:t>
            </a:r>
            <a:endParaRPr kumimoji="1" lang="en-US" altLang="ja-JP" dirty="0"/>
          </a:p>
          <a:p>
            <a:pPr lvl="1"/>
            <a:r>
              <a:rPr kumimoji="1" lang="ja-JP" altLang="en-US"/>
              <a:t>自分自身のデータはどれくらいなら学習に使われても許せるか？　など</a:t>
            </a:r>
            <a:endParaRPr kumimoji="1" lang="en-US" altLang="ja-JP" dirty="0"/>
          </a:p>
          <a:p>
            <a:r>
              <a:rPr kumimoji="1" lang="ja-JP" altLang="en-US"/>
              <a:t>具体例で考えるのも良い</a:t>
            </a:r>
            <a:endParaRPr kumimoji="1" lang="en-US" altLang="ja-JP" dirty="0"/>
          </a:p>
          <a:p>
            <a:pPr lvl="1"/>
            <a:r>
              <a:rPr kumimoji="1" lang="ja-JP" altLang="en-US"/>
              <a:t>例えば、ベネッセがこのサービスを提供しているとしたらどうだろうか？</a:t>
            </a:r>
            <a:endParaRPr kumimoji="1" lang="en-US" altLang="ja-JP" dirty="0"/>
          </a:p>
          <a:p>
            <a:r>
              <a:rPr kumimoji="1" lang="ja-JP" altLang="en-US"/>
              <a:t>グループでの話し合いをワークシートにまとめよう</a:t>
            </a:r>
            <a:endParaRPr kumimoji="1" lang="en-US" altLang="ja-JP" dirty="0"/>
          </a:p>
        </p:txBody>
      </p:sp>
    </p:spTree>
    <p:extLst>
      <p:ext uri="{BB962C8B-B14F-4D97-AF65-F5344CB8AC3E}">
        <p14:creationId xmlns:p14="http://schemas.microsoft.com/office/powerpoint/2010/main" val="264372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05107-C5FA-C38A-50A4-3931CE3B2EAF}"/>
              </a:ext>
            </a:extLst>
          </p:cNvPr>
          <p:cNvSpPr>
            <a:spLocks noGrp="1"/>
          </p:cNvSpPr>
          <p:nvPr>
            <p:ph type="title"/>
          </p:nvPr>
        </p:nvSpPr>
        <p:spPr/>
        <p:txBody>
          <a:bodyPr/>
          <a:lstStyle/>
          <a:p>
            <a:r>
              <a:rPr kumimoji="1" lang="ja-JP" altLang="en-US"/>
              <a:t>合理的判断過程</a:t>
            </a:r>
          </a:p>
        </p:txBody>
      </p:sp>
      <p:sp>
        <p:nvSpPr>
          <p:cNvPr id="3" name="コンテンツ プレースホルダー 2">
            <a:extLst>
              <a:ext uri="{FF2B5EF4-FFF2-40B4-BE49-F238E27FC236}">
                <a16:creationId xmlns:a16="http://schemas.microsoft.com/office/drawing/2014/main" id="{C3316E5D-B12B-DCF6-83C7-16EB9F5A4D35}"/>
              </a:ext>
            </a:extLst>
          </p:cNvPr>
          <p:cNvSpPr>
            <a:spLocks noGrp="1"/>
          </p:cNvSpPr>
          <p:nvPr>
            <p:ph idx="1"/>
          </p:nvPr>
        </p:nvSpPr>
        <p:spPr>
          <a:xfrm>
            <a:off x="838200" y="2068683"/>
            <a:ext cx="16916400" cy="8218317"/>
          </a:xfrm>
        </p:spPr>
        <p:txBody>
          <a:bodyPr>
            <a:normAutofit lnSpcReduction="10000"/>
          </a:bodyPr>
          <a:lstStyle/>
          <a:p>
            <a:pPr marL="0" indent="0">
              <a:buNone/>
            </a:pPr>
            <a:r>
              <a:rPr kumimoji="1" lang="en-US" altLang="ja-JP" dirty="0"/>
              <a:t>1. AI</a:t>
            </a:r>
            <a:r>
              <a:rPr kumimoji="1" lang="ja-JP" altLang="en-US"/>
              <a:t>を使った個別最適化学習システム</a:t>
            </a:r>
            <a:endParaRPr kumimoji="1" lang="en-US" altLang="ja-JP" dirty="0"/>
          </a:p>
          <a:p>
            <a:r>
              <a:rPr kumimoji="1" lang="ja-JP" altLang="en-US"/>
              <a:t>メリット</a:t>
            </a:r>
            <a:endParaRPr kumimoji="1" lang="en-US" altLang="ja-JP" dirty="0"/>
          </a:p>
          <a:p>
            <a:pPr lvl="1"/>
            <a:r>
              <a:rPr kumimoji="1" lang="ja-JP" altLang="en-US"/>
              <a:t>自分の過去の学習の履歴が入力に使われるため、もう一方のものよりも精度が高い</a:t>
            </a:r>
            <a:endParaRPr kumimoji="1" lang="en-US" altLang="ja-JP" dirty="0"/>
          </a:p>
          <a:p>
            <a:pPr lvl="1"/>
            <a:r>
              <a:rPr kumimoji="1" lang="ja-JP" altLang="en-US"/>
              <a:t>自分に合った方法を提案してもらえるため、挫折が少なくなりそう</a:t>
            </a:r>
            <a:endParaRPr kumimoji="1" lang="en-US" altLang="ja-JP" dirty="0"/>
          </a:p>
          <a:p>
            <a:r>
              <a:rPr kumimoji="1" lang="ja-JP" altLang="en-US"/>
              <a:t>デメリット</a:t>
            </a:r>
            <a:endParaRPr kumimoji="1" lang="en-US" altLang="ja-JP" dirty="0"/>
          </a:p>
          <a:p>
            <a:pPr lvl="1"/>
            <a:r>
              <a:rPr kumimoji="1" lang="ja-JP" altLang="en-US"/>
              <a:t>指導への信憑性が不明。必ずしも自分に合った指導法であるとは限らない</a:t>
            </a:r>
            <a:endParaRPr kumimoji="1" lang="en-US" altLang="ja-JP" dirty="0"/>
          </a:p>
          <a:p>
            <a:pPr lvl="1"/>
            <a:r>
              <a:rPr kumimoji="1" lang="ja-JP" altLang="en-US"/>
              <a:t>内容に偏りが出る可能性がある</a:t>
            </a:r>
            <a:endParaRPr kumimoji="1" lang="en-US" altLang="ja-JP" dirty="0"/>
          </a:p>
          <a:p>
            <a:pPr lvl="1"/>
            <a:r>
              <a:rPr kumimoji="1" lang="ja-JP" altLang="en-US"/>
              <a:t>自分の過去の学習の履歴が、</a:t>
            </a:r>
            <a:r>
              <a:rPr kumimoji="1" lang="en-US" altLang="ja-JP" dirty="0"/>
              <a:t>AI</a:t>
            </a:r>
            <a:r>
              <a:rPr kumimoji="1" lang="ja-JP" altLang="en-US"/>
              <a:t>の学習に使われたりする恐れがある</a:t>
            </a:r>
            <a:br>
              <a:rPr kumimoji="1" lang="en-US" altLang="ja-JP" dirty="0"/>
            </a:br>
            <a:r>
              <a:rPr kumimoji="1" lang="ja-JP" altLang="en-US"/>
              <a:t>（サービス提供者がどれだけ自分の情報を蓄積しているか不明）</a:t>
            </a:r>
            <a:endParaRPr kumimoji="1" lang="en-US" altLang="ja-JP" dirty="0"/>
          </a:p>
          <a:p>
            <a:pPr lvl="1"/>
            <a:endParaRPr kumimoji="1" lang="ja-JP" altLang="en-US"/>
          </a:p>
        </p:txBody>
      </p:sp>
    </p:spTree>
    <p:extLst>
      <p:ext uri="{BB962C8B-B14F-4D97-AF65-F5344CB8AC3E}">
        <p14:creationId xmlns:p14="http://schemas.microsoft.com/office/powerpoint/2010/main" val="1428143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F9A49-3101-D61A-FE20-5DDC567D2F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19E8D1-209B-AC1A-7BD4-B3643CFA05A5}"/>
              </a:ext>
            </a:extLst>
          </p:cNvPr>
          <p:cNvSpPr>
            <a:spLocks noGrp="1"/>
          </p:cNvSpPr>
          <p:nvPr>
            <p:ph type="title"/>
          </p:nvPr>
        </p:nvSpPr>
        <p:spPr/>
        <p:txBody>
          <a:bodyPr/>
          <a:lstStyle/>
          <a:p>
            <a:r>
              <a:rPr kumimoji="1" lang="en-US" altLang="ja-JP" dirty="0"/>
              <a:t>AI</a:t>
            </a:r>
            <a:r>
              <a:rPr kumimoji="1" lang="ja-JP" altLang="en-US"/>
              <a:t>による指導のその他の懸念点</a:t>
            </a:r>
          </a:p>
        </p:txBody>
      </p:sp>
      <p:sp>
        <p:nvSpPr>
          <p:cNvPr id="3" name="コンテンツ プレースホルダー 2">
            <a:extLst>
              <a:ext uri="{FF2B5EF4-FFF2-40B4-BE49-F238E27FC236}">
                <a16:creationId xmlns:a16="http://schemas.microsoft.com/office/drawing/2014/main" id="{FE1E8D07-DB83-ED3E-B3AD-19ACC3B5781B}"/>
              </a:ext>
            </a:extLst>
          </p:cNvPr>
          <p:cNvSpPr>
            <a:spLocks noGrp="1"/>
          </p:cNvSpPr>
          <p:nvPr>
            <p:ph idx="1"/>
          </p:nvPr>
        </p:nvSpPr>
        <p:spPr/>
        <p:txBody>
          <a:bodyPr/>
          <a:lstStyle/>
          <a:p>
            <a:r>
              <a:rPr kumimoji="1" lang="ja-JP" altLang="en-US"/>
              <a:t>個人情報を不用意に提供するのは安全なのだろうか</a:t>
            </a:r>
            <a:endParaRPr kumimoji="1" lang="en-US" altLang="ja-JP" dirty="0"/>
          </a:p>
          <a:p>
            <a:pPr lvl="1"/>
            <a:r>
              <a:rPr kumimoji="1" lang="ja-JP" altLang="en-US"/>
              <a:t>個人に合わせた学習には、過去の学習の履歴が必要</a:t>
            </a:r>
            <a:endParaRPr kumimoji="1" lang="en-US" altLang="ja-JP" dirty="0"/>
          </a:p>
          <a:p>
            <a:pPr lvl="1"/>
            <a:r>
              <a:rPr kumimoji="1" lang="ja-JP" altLang="en-US"/>
              <a:t>学習の履歴という個人情報はどのように守られるのか</a:t>
            </a:r>
            <a:endParaRPr kumimoji="1" lang="en-US" altLang="ja-JP" dirty="0"/>
          </a:p>
          <a:p>
            <a:pPr lvl="1"/>
            <a:r>
              <a:rPr kumimoji="1" lang="ja-JP" altLang="en-US"/>
              <a:t>現在各教材会社には、自身のデータはどれくらい蓄積されているのか</a:t>
            </a:r>
            <a:endParaRPr kumimoji="1" lang="en-US" altLang="ja-JP" dirty="0"/>
          </a:p>
          <a:p>
            <a:r>
              <a:rPr kumimoji="1" lang="en-US" altLang="ja-JP" dirty="0"/>
              <a:t>AI</a:t>
            </a:r>
            <a:r>
              <a:rPr kumimoji="1" lang="ja-JP" altLang="en-US"/>
              <a:t>の仕組み上完全な形では個人情報を蓄積することは少ないが、</a:t>
            </a:r>
            <a:br>
              <a:rPr kumimoji="1" lang="en-US" altLang="ja-JP" dirty="0"/>
            </a:br>
            <a:r>
              <a:rPr kumimoji="1" lang="ja-JP" altLang="en-US"/>
              <a:t>特定の入力に対して個人情報を含む出力をしかねない</a:t>
            </a:r>
          </a:p>
        </p:txBody>
      </p:sp>
      <p:pic>
        <p:nvPicPr>
          <p:cNvPr id="4" name="Picture 2" descr="個人情報を漏洩させた人のイラスト">
            <a:extLst>
              <a:ext uri="{FF2B5EF4-FFF2-40B4-BE49-F238E27FC236}">
                <a16:creationId xmlns:a16="http://schemas.microsoft.com/office/drawing/2014/main" id="{287575C9-DF57-702B-211D-5839DE3F0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3937" y="6465775"/>
            <a:ext cx="4064000" cy="363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492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D2818-9577-CAAD-3681-1B0ED74AF6C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27744C6-373D-9BCB-E9F8-7CF5FF25CADE}"/>
              </a:ext>
            </a:extLst>
          </p:cNvPr>
          <p:cNvSpPr>
            <a:spLocks noGrp="1"/>
          </p:cNvSpPr>
          <p:nvPr>
            <p:ph type="title"/>
          </p:nvPr>
        </p:nvSpPr>
        <p:spPr/>
        <p:txBody>
          <a:bodyPr/>
          <a:lstStyle/>
          <a:p>
            <a:r>
              <a:rPr kumimoji="1" lang="ja-JP" altLang="en-US"/>
              <a:t>合理的判断過程</a:t>
            </a:r>
          </a:p>
        </p:txBody>
      </p:sp>
      <p:sp>
        <p:nvSpPr>
          <p:cNvPr id="3" name="コンテンツ プレースホルダー 2">
            <a:extLst>
              <a:ext uri="{FF2B5EF4-FFF2-40B4-BE49-F238E27FC236}">
                <a16:creationId xmlns:a16="http://schemas.microsoft.com/office/drawing/2014/main" id="{D417B2B3-D7CD-73C4-958F-ADD78E4A0478}"/>
              </a:ext>
            </a:extLst>
          </p:cNvPr>
          <p:cNvSpPr>
            <a:spLocks noGrp="1"/>
          </p:cNvSpPr>
          <p:nvPr>
            <p:ph idx="1"/>
          </p:nvPr>
        </p:nvSpPr>
        <p:spPr>
          <a:xfrm>
            <a:off x="838200" y="2068683"/>
            <a:ext cx="16916400" cy="8218317"/>
          </a:xfrm>
        </p:spPr>
        <p:txBody>
          <a:bodyPr>
            <a:normAutofit/>
          </a:bodyPr>
          <a:lstStyle/>
          <a:p>
            <a:pPr marL="0" indent="0">
              <a:buNone/>
            </a:pPr>
            <a:r>
              <a:rPr kumimoji="1" lang="en-US" altLang="ja-JP" dirty="0"/>
              <a:t>2. AI</a:t>
            </a:r>
            <a:r>
              <a:rPr kumimoji="1" lang="ja-JP" altLang="en-US"/>
              <a:t>を使わない従来のアルゴリズムベース（ルールベース</a:t>
            </a:r>
            <a:r>
              <a:rPr kumimoji="1" lang="en-US" altLang="ja-JP" dirty="0"/>
              <a:t>AI</a:t>
            </a:r>
            <a:r>
              <a:rPr kumimoji="1" lang="ja-JP" altLang="en-US"/>
              <a:t>）による</a:t>
            </a:r>
            <a:br>
              <a:rPr kumimoji="1" lang="en-US" altLang="ja-JP" dirty="0"/>
            </a:br>
            <a:r>
              <a:rPr kumimoji="1" lang="ja-JP" altLang="en-US"/>
              <a:t>学習支援システム</a:t>
            </a:r>
            <a:endParaRPr kumimoji="1" lang="en-US" altLang="ja-JP" dirty="0"/>
          </a:p>
          <a:p>
            <a:r>
              <a:rPr kumimoji="1" lang="ja-JP" altLang="en-US"/>
              <a:t>メリット</a:t>
            </a:r>
            <a:endParaRPr kumimoji="1" lang="en-US" altLang="ja-JP" dirty="0"/>
          </a:p>
          <a:p>
            <a:pPr lvl="1"/>
            <a:r>
              <a:rPr kumimoji="1" lang="ja-JP" altLang="en-US"/>
              <a:t>誤った指導に至ることはないため、信頼できるシステムである</a:t>
            </a:r>
            <a:endParaRPr kumimoji="1" lang="en-US" altLang="ja-JP" dirty="0"/>
          </a:p>
          <a:p>
            <a:pPr lvl="1"/>
            <a:r>
              <a:rPr kumimoji="1" lang="ja-JP" altLang="en-US"/>
              <a:t>自分自身の過去の学習履歴をそのシステムが学習に使うことはないため、</a:t>
            </a:r>
            <a:br>
              <a:rPr kumimoji="1" lang="en-US" altLang="ja-JP" dirty="0"/>
            </a:br>
            <a:r>
              <a:rPr kumimoji="1" lang="ja-JP" altLang="en-US"/>
              <a:t>個人情報等の面からも信頼できる</a:t>
            </a:r>
            <a:endParaRPr kumimoji="1" lang="en-US" altLang="ja-JP" dirty="0"/>
          </a:p>
          <a:p>
            <a:r>
              <a:rPr kumimoji="1" lang="ja-JP" altLang="en-US"/>
              <a:t>デメリット</a:t>
            </a:r>
            <a:endParaRPr kumimoji="1" lang="en-US" altLang="ja-JP" dirty="0"/>
          </a:p>
          <a:p>
            <a:pPr lvl="1"/>
            <a:r>
              <a:rPr kumimoji="1" lang="ja-JP" altLang="en-US"/>
              <a:t>個人への適応が</a:t>
            </a:r>
            <a:r>
              <a:rPr kumimoji="1" lang="en-US" altLang="ja-JP" dirty="0"/>
              <a:t>AI</a:t>
            </a:r>
            <a:r>
              <a:rPr kumimoji="1" lang="ja-JP" altLang="en-US"/>
              <a:t>を利用するものよりも劣る</a:t>
            </a:r>
            <a:endParaRPr kumimoji="1" lang="en-US" altLang="ja-JP" dirty="0"/>
          </a:p>
          <a:p>
            <a:pPr lvl="1"/>
            <a:r>
              <a:rPr kumimoji="1" lang="ja-JP" altLang="en-US"/>
              <a:t>導入のコストが高い割に、旧来のやり方（宿題を出す、補習時間を設ける）と成果があまり変わらない可能性がある</a:t>
            </a:r>
          </a:p>
        </p:txBody>
      </p:sp>
    </p:spTree>
    <p:extLst>
      <p:ext uri="{BB962C8B-B14F-4D97-AF65-F5344CB8AC3E}">
        <p14:creationId xmlns:p14="http://schemas.microsoft.com/office/powerpoint/2010/main" val="3701405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32A284-D20A-1A30-DB72-31D3C5601740}"/>
              </a:ext>
            </a:extLst>
          </p:cNvPr>
          <p:cNvSpPr>
            <a:spLocks noGrp="1"/>
          </p:cNvSpPr>
          <p:nvPr>
            <p:ph type="title"/>
          </p:nvPr>
        </p:nvSpPr>
        <p:spPr/>
        <p:txBody>
          <a:bodyPr/>
          <a:lstStyle/>
          <a:p>
            <a:r>
              <a:rPr kumimoji="1" lang="ja-JP" altLang="en-US"/>
              <a:t>今回の状況における合理的判断過程</a:t>
            </a:r>
          </a:p>
        </p:txBody>
      </p:sp>
      <p:sp>
        <p:nvSpPr>
          <p:cNvPr id="3" name="コンテンツ プレースホルダー 2">
            <a:extLst>
              <a:ext uri="{FF2B5EF4-FFF2-40B4-BE49-F238E27FC236}">
                <a16:creationId xmlns:a16="http://schemas.microsoft.com/office/drawing/2014/main" id="{DBD18621-82B4-9018-7921-FD525FB79E4B}"/>
              </a:ext>
            </a:extLst>
          </p:cNvPr>
          <p:cNvSpPr>
            <a:spLocks noGrp="1"/>
          </p:cNvSpPr>
          <p:nvPr>
            <p:ph idx="1"/>
          </p:nvPr>
        </p:nvSpPr>
        <p:spPr/>
        <p:txBody>
          <a:bodyPr>
            <a:normAutofit/>
          </a:bodyPr>
          <a:lstStyle/>
          <a:p>
            <a:r>
              <a:rPr kumimoji="1" lang="ja-JP" altLang="en-US"/>
              <a:t>代替案</a:t>
            </a:r>
            <a:r>
              <a:rPr kumimoji="1" lang="en-US" altLang="ja-JP" dirty="0"/>
              <a:t>1</a:t>
            </a:r>
            <a:r>
              <a:rPr kumimoji="1" lang="ja-JP" altLang="en-US"/>
              <a:t>におけるトレードオフ</a:t>
            </a:r>
            <a:endParaRPr kumimoji="1" lang="en-US" altLang="ja-JP" dirty="0"/>
          </a:p>
          <a:p>
            <a:pPr lvl="1"/>
            <a:r>
              <a:rPr kumimoji="1" lang="ja-JP" altLang="en-US"/>
              <a:t>自分の過去の学習履歴などのデータをたくさん与える方が精度が向上する</a:t>
            </a:r>
            <a:endParaRPr kumimoji="1" lang="en-US" altLang="ja-JP" dirty="0"/>
          </a:p>
          <a:p>
            <a:pPr lvl="1"/>
            <a:r>
              <a:rPr kumimoji="1" lang="ja-JP" altLang="en-US"/>
              <a:t>自分の過去の学習履歴などのデータを蓄積されたり、学習などに使われ流可能性があり、それを無断で活用される恐れがある</a:t>
            </a:r>
            <a:endParaRPr kumimoji="1" lang="en-US" altLang="ja-JP" dirty="0"/>
          </a:p>
          <a:p>
            <a:pPr lvl="1"/>
            <a:r>
              <a:rPr kumimoji="1" lang="ja-JP" altLang="en-US"/>
              <a:t>自分の学習履歴を与えるほど精度は上がるが、その分リスクになる</a:t>
            </a:r>
            <a:endParaRPr kumimoji="1" lang="en-US" altLang="ja-JP" dirty="0"/>
          </a:p>
          <a:p>
            <a:r>
              <a:rPr kumimoji="1" lang="ja-JP" altLang="en-US"/>
              <a:t>今回の状況について</a:t>
            </a:r>
            <a:r>
              <a:rPr kumimoji="1" lang="en-US" altLang="ja-JP" dirty="0"/>
              <a:t> </a:t>
            </a:r>
            <a:r>
              <a:rPr kumimoji="1" lang="ja-JP" altLang="en-US"/>
              <a:t>／「短期間の利用」</a:t>
            </a:r>
            <a:endParaRPr kumimoji="1" lang="en-US" altLang="ja-JP" dirty="0"/>
          </a:p>
          <a:p>
            <a:pPr lvl="1"/>
            <a:r>
              <a:rPr kumimoji="1" lang="ja-JP" altLang="en-US"/>
              <a:t>今回は短期利用のため、自分の与える学習履歴も少ない</a:t>
            </a:r>
            <a:endParaRPr kumimoji="1" lang="en-US" altLang="ja-JP" dirty="0"/>
          </a:p>
          <a:p>
            <a:pPr lvl="1"/>
            <a:r>
              <a:rPr kumimoji="1" lang="ja-JP" altLang="en-US"/>
              <a:t>自分の情報があまり抜き取られないため、利用するのもあり</a:t>
            </a:r>
            <a:endParaRPr kumimoji="1" lang="en-US" altLang="ja-JP" dirty="0"/>
          </a:p>
        </p:txBody>
      </p:sp>
    </p:spTree>
    <p:extLst>
      <p:ext uri="{BB962C8B-B14F-4D97-AF65-F5344CB8AC3E}">
        <p14:creationId xmlns:p14="http://schemas.microsoft.com/office/powerpoint/2010/main" val="4004090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B052F-9B3A-C8F2-EAC9-DFECDDA33FE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126217-F8EB-1534-8667-C2280A754A50}"/>
              </a:ext>
            </a:extLst>
          </p:cNvPr>
          <p:cNvSpPr>
            <a:spLocks noGrp="1"/>
          </p:cNvSpPr>
          <p:nvPr>
            <p:ph type="title"/>
          </p:nvPr>
        </p:nvSpPr>
        <p:spPr/>
        <p:txBody>
          <a:bodyPr/>
          <a:lstStyle/>
          <a:p>
            <a:r>
              <a:rPr kumimoji="1" lang="ja-JP" altLang="en-US"/>
              <a:t>問題解決の流れ</a:t>
            </a:r>
            <a:r>
              <a:rPr kumimoji="1" lang="ja-JP" altLang="en-US" sz="4000"/>
              <a:t>（縦糸・横糸モデル）の縦糸</a:t>
            </a:r>
            <a:endParaRPr kumimoji="1" lang="ja-JP" altLang="en-US"/>
          </a:p>
        </p:txBody>
      </p:sp>
      <p:sp>
        <p:nvSpPr>
          <p:cNvPr id="4" name="正方形/長方形 3">
            <a:extLst>
              <a:ext uri="{FF2B5EF4-FFF2-40B4-BE49-F238E27FC236}">
                <a16:creationId xmlns:a16="http://schemas.microsoft.com/office/drawing/2014/main" id="{D0011314-FA4A-6C74-0ACA-F601C4BB6C14}"/>
              </a:ext>
            </a:extLst>
          </p:cNvPr>
          <p:cNvSpPr/>
          <p:nvPr/>
        </p:nvSpPr>
        <p:spPr>
          <a:xfrm>
            <a:off x="2285764" y="2003848"/>
            <a:ext cx="6324600" cy="1065477"/>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目標</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設定過程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問題を分析し、目標と制約条件を整理</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5" name="正方形/長方形 4">
            <a:extLst>
              <a:ext uri="{FF2B5EF4-FFF2-40B4-BE49-F238E27FC236}">
                <a16:creationId xmlns:a16="http://schemas.microsoft.com/office/drawing/2014/main" id="{6120391D-639B-6FBA-01A8-2E42D12CB442}"/>
              </a:ext>
            </a:extLst>
          </p:cNvPr>
          <p:cNvSpPr/>
          <p:nvPr/>
        </p:nvSpPr>
        <p:spPr>
          <a:xfrm>
            <a:off x="2362200" y="4272936"/>
            <a:ext cx="6324600"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代替案発想過程</a:t>
            </a:r>
            <a:endParaRPr lang="en-US" altLang="ja-JP" sz="28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設定した目標を達成できそうな方法を発想する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ECC596C6-D7B1-0374-D733-CB89D7FDDD72}"/>
              </a:ext>
            </a:extLst>
          </p:cNvPr>
          <p:cNvSpPr/>
          <p:nvPr/>
        </p:nvSpPr>
        <p:spPr>
          <a:xfrm>
            <a:off x="10591800" y="4272936"/>
            <a:ext cx="6248164"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合理的判断過程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負の影響も踏まえ、その方法を改善する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C75F7F33-5E26-3737-2AAE-3F0719C93AA7}"/>
              </a:ext>
            </a:extLst>
          </p:cNvPr>
          <p:cNvSpPr/>
          <p:nvPr/>
        </p:nvSpPr>
        <p:spPr>
          <a:xfrm>
            <a:off x="2362200" y="6550498"/>
            <a:ext cx="6324600" cy="1099163"/>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最適</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解導出過程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条件を満たす方法の中から最適なものを選ぶ</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6FE5BDA7-5728-51B5-44FC-968557138A66}"/>
              </a:ext>
            </a:extLst>
          </p:cNvPr>
          <p:cNvSpPr/>
          <p:nvPr/>
        </p:nvSpPr>
        <p:spPr>
          <a:xfrm>
            <a:off x="10591799" y="8786972"/>
            <a:ext cx="6248164" cy="1099163"/>
          </a:xfrm>
          <a:prstGeom prst="rect">
            <a:avLst/>
          </a:prstGeom>
          <a:solidFill>
            <a:schemeClr val="accent1"/>
          </a:solidFill>
          <a:ln w="127000" cap="rnd" cmpd="dbl">
            <a:solidFill>
              <a:srgbClr val="4E81BD"/>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振り返り過程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一連の活動を振り返り改善する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78512AC7-9410-2506-E53E-C2EE5E6EB6C7}"/>
              </a:ext>
            </a:extLst>
          </p:cNvPr>
          <p:cNvSpPr/>
          <p:nvPr/>
        </p:nvSpPr>
        <p:spPr>
          <a:xfrm>
            <a:off x="2362200" y="8786973"/>
            <a:ext cx="6324600" cy="1099163"/>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合意形成過程</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最適解を説明し関係者の意思決定を求める</a:t>
            </a:r>
            <a:endParaRPr lang="en-US" altLang="ja-JP" sz="20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0" name="下矢印 169">
            <a:extLst>
              <a:ext uri="{FF2B5EF4-FFF2-40B4-BE49-F238E27FC236}">
                <a16:creationId xmlns:a16="http://schemas.microsoft.com/office/drawing/2014/main" id="{B01773DE-A07D-2AD6-7AE3-123C4CF76B4F}"/>
              </a:ext>
            </a:extLst>
          </p:cNvPr>
          <p:cNvSpPr/>
          <p:nvPr/>
        </p:nvSpPr>
        <p:spPr>
          <a:xfrm>
            <a:off x="4648200" y="3332616"/>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左右矢印 170">
            <a:extLst>
              <a:ext uri="{FF2B5EF4-FFF2-40B4-BE49-F238E27FC236}">
                <a16:creationId xmlns:a16="http://schemas.microsoft.com/office/drawing/2014/main" id="{1C6F8E51-7EEB-7A6C-A491-7FBBCC9E541F}"/>
              </a:ext>
            </a:extLst>
          </p:cNvPr>
          <p:cNvSpPr/>
          <p:nvPr/>
        </p:nvSpPr>
        <p:spPr>
          <a:xfrm>
            <a:off x="8801102" y="4450476"/>
            <a:ext cx="1600200" cy="744084"/>
          </a:xfrm>
          <a:prstGeom prst="lef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下矢印 171">
            <a:extLst>
              <a:ext uri="{FF2B5EF4-FFF2-40B4-BE49-F238E27FC236}">
                <a16:creationId xmlns:a16="http://schemas.microsoft.com/office/drawing/2014/main" id="{73A300D3-6006-BFE1-D239-777DDED5E493}"/>
              </a:ext>
            </a:extLst>
          </p:cNvPr>
          <p:cNvSpPr/>
          <p:nvPr/>
        </p:nvSpPr>
        <p:spPr>
          <a:xfrm>
            <a:off x="4648200" y="5582452"/>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下矢印 172">
            <a:extLst>
              <a:ext uri="{FF2B5EF4-FFF2-40B4-BE49-F238E27FC236}">
                <a16:creationId xmlns:a16="http://schemas.microsoft.com/office/drawing/2014/main" id="{B2C1D130-3A1B-35A3-ED5C-08B4DF24025A}"/>
              </a:ext>
            </a:extLst>
          </p:cNvPr>
          <p:cNvSpPr/>
          <p:nvPr/>
        </p:nvSpPr>
        <p:spPr>
          <a:xfrm>
            <a:off x="4648200" y="7846275"/>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加算記号 175">
            <a:extLst>
              <a:ext uri="{FF2B5EF4-FFF2-40B4-BE49-F238E27FC236}">
                <a16:creationId xmlns:a16="http://schemas.microsoft.com/office/drawing/2014/main" id="{972A225A-5FC4-2A7A-4D87-ADA90BAB20C2}"/>
              </a:ext>
            </a:extLst>
          </p:cNvPr>
          <p:cNvSpPr/>
          <p:nvPr/>
        </p:nvSpPr>
        <p:spPr>
          <a:xfrm>
            <a:off x="9010769" y="8786972"/>
            <a:ext cx="1168398" cy="1199232"/>
          </a:xfrm>
          <a:prstGeom prst="mathPlus">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a:extLst>
              <a:ext uri="{FF2B5EF4-FFF2-40B4-BE49-F238E27FC236}">
                <a16:creationId xmlns:a16="http://schemas.microsoft.com/office/drawing/2014/main" id="{311EFC26-C83D-3451-098B-BA3BDB6E9DAC}"/>
              </a:ext>
            </a:extLst>
          </p:cNvPr>
          <p:cNvSpPr/>
          <p:nvPr/>
        </p:nvSpPr>
        <p:spPr>
          <a:xfrm>
            <a:off x="2190748" y="6425298"/>
            <a:ext cx="6667503" cy="1349562"/>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1291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5BDAAC-F0FA-CECA-9580-35C646D9D14A}"/>
              </a:ext>
            </a:extLst>
          </p:cNvPr>
          <p:cNvSpPr>
            <a:spLocks noGrp="1"/>
          </p:cNvSpPr>
          <p:nvPr>
            <p:ph type="title"/>
          </p:nvPr>
        </p:nvSpPr>
        <p:spPr/>
        <p:txBody>
          <a:bodyPr/>
          <a:lstStyle/>
          <a:p>
            <a:r>
              <a:rPr kumimoji="1" lang="ja-JP" altLang="en-US"/>
              <a:t>最適解導出過程</a:t>
            </a:r>
          </a:p>
        </p:txBody>
      </p:sp>
      <p:sp>
        <p:nvSpPr>
          <p:cNvPr id="3" name="コンテンツ プレースホルダー 2">
            <a:extLst>
              <a:ext uri="{FF2B5EF4-FFF2-40B4-BE49-F238E27FC236}">
                <a16:creationId xmlns:a16="http://schemas.microsoft.com/office/drawing/2014/main" id="{9DACAC25-5CAA-BB72-3858-F6FDAE382CF9}"/>
              </a:ext>
            </a:extLst>
          </p:cNvPr>
          <p:cNvSpPr>
            <a:spLocks noGrp="1"/>
          </p:cNvSpPr>
          <p:nvPr>
            <p:ph idx="1"/>
          </p:nvPr>
        </p:nvSpPr>
        <p:spPr/>
        <p:txBody>
          <a:bodyPr/>
          <a:lstStyle/>
          <a:p>
            <a:r>
              <a:rPr kumimoji="1" lang="ja-JP" altLang="en-US"/>
              <a:t>グループで、何を利用するか、結論を出してみよう</a:t>
            </a:r>
            <a:endParaRPr kumimoji="1" lang="en-US" altLang="ja-JP" dirty="0"/>
          </a:p>
          <a:p>
            <a:pPr lvl="1"/>
            <a:r>
              <a:rPr kumimoji="1" lang="ja-JP" altLang="en-US"/>
              <a:t>今回は短期的利用であることに注意</a:t>
            </a:r>
            <a:endParaRPr kumimoji="1" lang="en-US" altLang="ja-JP" dirty="0"/>
          </a:p>
          <a:p>
            <a:pPr lvl="1"/>
            <a:r>
              <a:rPr kumimoji="1" lang="ja-JP" altLang="en-US"/>
              <a:t>必ずしもどちらかを選ばなければならないわけではない</a:t>
            </a:r>
            <a:endParaRPr kumimoji="1" lang="en-US" altLang="ja-JP" dirty="0"/>
          </a:p>
          <a:p>
            <a:r>
              <a:rPr kumimoji="1" lang="ja-JP" altLang="en-US"/>
              <a:t>話し合ったこと、結論はそれぞれワークシートに記入する</a:t>
            </a:r>
            <a:endParaRPr kumimoji="1" lang="en-US" altLang="ja-JP" dirty="0"/>
          </a:p>
        </p:txBody>
      </p:sp>
      <p:pic>
        <p:nvPicPr>
          <p:cNvPr id="5" name="Picture 4" descr="中二病のイラスト（女性）">
            <a:extLst>
              <a:ext uri="{FF2B5EF4-FFF2-40B4-BE49-F238E27FC236}">
                <a16:creationId xmlns:a16="http://schemas.microsoft.com/office/drawing/2014/main" id="{4872A19A-BCB9-16D1-9EE7-DE8109FF1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2200" y="4917391"/>
            <a:ext cx="4167329"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116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69FAC-6B1F-C36F-ECD9-6CC42B80061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1C842E2-F5FA-6627-5D5E-2EFE35C535F1}"/>
              </a:ext>
            </a:extLst>
          </p:cNvPr>
          <p:cNvSpPr>
            <a:spLocks noGrp="1"/>
          </p:cNvSpPr>
          <p:nvPr>
            <p:ph type="title"/>
          </p:nvPr>
        </p:nvSpPr>
        <p:spPr/>
        <p:txBody>
          <a:bodyPr/>
          <a:lstStyle/>
          <a:p>
            <a:r>
              <a:rPr kumimoji="1" lang="ja-JP" altLang="en-US"/>
              <a:t>目標設定過程／問題解決の評価基準</a:t>
            </a:r>
          </a:p>
        </p:txBody>
      </p:sp>
      <p:sp>
        <p:nvSpPr>
          <p:cNvPr id="3" name="コンテンツ プレースホルダー 2">
            <a:extLst>
              <a:ext uri="{FF2B5EF4-FFF2-40B4-BE49-F238E27FC236}">
                <a16:creationId xmlns:a16="http://schemas.microsoft.com/office/drawing/2014/main" id="{ADB609C6-2F8C-50AA-E2B0-1AFC71E24E89}"/>
              </a:ext>
            </a:extLst>
          </p:cNvPr>
          <p:cNvSpPr>
            <a:spLocks noGrp="1"/>
          </p:cNvSpPr>
          <p:nvPr>
            <p:ph idx="1"/>
          </p:nvPr>
        </p:nvSpPr>
        <p:spPr>
          <a:xfrm>
            <a:off x="838200" y="2068683"/>
            <a:ext cx="16916400" cy="8408817"/>
          </a:xfrm>
        </p:spPr>
        <p:txBody>
          <a:bodyPr>
            <a:normAutofit/>
          </a:bodyPr>
          <a:lstStyle/>
          <a:p>
            <a:r>
              <a:rPr kumimoji="1" lang="ja-JP" altLang="en-US"/>
              <a:t>「個別最適な学び」を提供する方法</a:t>
            </a:r>
            <a:endParaRPr kumimoji="1" lang="en-US" altLang="ja-JP" dirty="0"/>
          </a:p>
          <a:p>
            <a:pPr lvl="1"/>
            <a:r>
              <a:rPr kumimoji="1" lang="en-US" altLang="ja-JP" dirty="0"/>
              <a:t>AI</a:t>
            </a:r>
            <a:r>
              <a:rPr kumimoji="1" lang="ja-JP" altLang="en-US"/>
              <a:t>を用いた個別最適化学習（アダプティブラーニング）</a:t>
            </a:r>
            <a:endParaRPr kumimoji="1" lang="en-US" altLang="ja-JP" dirty="0"/>
          </a:p>
          <a:p>
            <a:r>
              <a:rPr kumimoji="1" lang="ja-JP" altLang="en-US"/>
              <a:t>短期的な利用</a:t>
            </a:r>
            <a:endParaRPr kumimoji="1" lang="en-US" altLang="ja-JP" dirty="0"/>
          </a:p>
          <a:p>
            <a:pPr lvl="1"/>
            <a:r>
              <a:rPr kumimoji="1" lang="ja-JP" altLang="en-US"/>
              <a:t>夏休み期間中のみの利用に限定し、自分の学習の履歴としては前の学期の成績だけ</a:t>
            </a:r>
            <a:endParaRPr kumimoji="1" lang="en-US" altLang="ja-JP" dirty="0"/>
          </a:p>
          <a:p>
            <a:r>
              <a:rPr kumimoji="1" lang="ja-JP" altLang="en-US"/>
              <a:t>目標とすること</a:t>
            </a:r>
            <a:endParaRPr kumimoji="1" lang="en-US" altLang="ja-JP" dirty="0"/>
          </a:p>
          <a:p>
            <a:pPr lvl="1"/>
            <a:r>
              <a:rPr kumimoji="1" lang="ja-JP" altLang="en-US"/>
              <a:t>個別最適な学びが実現されていること</a:t>
            </a:r>
            <a:endParaRPr kumimoji="1" lang="en-US" altLang="ja-JP" dirty="0"/>
          </a:p>
          <a:p>
            <a:pPr lvl="1"/>
            <a:r>
              <a:rPr kumimoji="1" lang="ja-JP" altLang="en-US"/>
              <a:t>セキュリティ的に安心して利用できるサービスであること</a:t>
            </a:r>
            <a:endParaRPr kumimoji="1" lang="en-US" altLang="ja-JP" dirty="0"/>
          </a:p>
          <a:p>
            <a:pPr lvl="1"/>
            <a:r>
              <a:rPr kumimoji="1" lang="ja-JP" altLang="en-US"/>
              <a:t>その学習を評価改善しながら利用できること</a:t>
            </a:r>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3688908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40BCB-99CB-F8A1-47FE-514EBBDD901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400141-3E46-D3F1-50BE-1F1B17FA6EC5}"/>
              </a:ext>
            </a:extLst>
          </p:cNvPr>
          <p:cNvSpPr>
            <a:spLocks noGrp="1"/>
          </p:cNvSpPr>
          <p:nvPr>
            <p:ph type="title"/>
          </p:nvPr>
        </p:nvSpPr>
        <p:spPr/>
        <p:txBody>
          <a:bodyPr/>
          <a:lstStyle/>
          <a:p>
            <a:r>
              <a:rPr kumimoji="1" lang="ja-JP" altLang="en-US"/>
              <a:t>問題解決の流れ</a:t>
            </a:r>
            <a:r>
              <a:rPr kumimoji="1" lang="ja-JP" altLang="en-US" sz="4000"/>
              <a:t>（縦糸・横糸モデル）の縦糸</a:t>
            </a:r>
            <a:endParaRPr kumimoji="1" lang="ja-JP" altLang="en-US"/>
          </a:p>
        </p:txBody>
      </p:sp>
      <p:sp>
        <p:nvSpPr>
          <p:cNvPr id="4" name="正方形/長方形 3">
            <a:extLst>
              <a:ext uri="{FF2B5EF4-FFF2-40B4-BE49-F238E27FC236}">
                <a16:creationId xmlns:a16="http://schemas.microsoft.com/office/drawing/2014/main" id="{DCB7EF95-E444-B4F1-0688-6F03C16C2AD4}"/>
              </a:ext>
            </a:extLst>
          </p:cNvPr>
          <p:cNvSpPr/>
          <p:nvPr/>
        </p:nvSpPr>
        <p:spPr>
          <a:xfrm>
            <a:off x="2285764" y="2003848"/>
            <a:ext cx="6324600" cy="1065477"/>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目標</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設定過程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問題を分析し、目標と制約条件を整理</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5" name="正方形/長方形 4">
            <a:extLst>
              <a:ext uri="{FF2B5EF4-FFF2-40B4-BE49-F238E27FC236}">
                <a16:creationId xmlns:a16="http://schemas.microsoft.com/office/drawing/2014/main" id="{853C1D37-4166-708C-ED81-FE8C6BEB8326}"/>
              </a:ext>
            </a:extLst>
          </p:cNvPr>
          <p:cNvSpPr/>
          <p:nvPr/>
        </p:nvSpPr>
        <p:spPr>
          <a:xfrm>
            <a:off x="2362200" y="4272936"/>
            <a:ext cx="6324600"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代替案発想過程</a:t>
            </a:r>
            <a:endParaRPr lang="en-US" altLang="ja-JP" sz="28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設定した目標を達成できそうな方法を発想する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0600A383-107D-CD1F-9B8E-88BA96BF4074}"/>
              </a:ext>
            </a:extLst>
          </p:cNvPr>
          <p:cNvSpPr/>
          <p:nvPr/>
        </p:nvSpPr>
        <p:spPr>
          <a:xfrm>
            <a:off x="10591800" y="4272936"/>
            <a:ext cx="6248164"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合理的判断過程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負の影響も踏まえ、その方法を改善する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E83FD60A-31C4-2FC7-4171-101E0EF8CA76}"/>
              </a:ext>
            </a:extLst>
          </p:cNvPr>
          <p:cNvSpPr/>
          <p:nvPr/>
        </p:nvSpPr>
        <p:spPr>
          <a:xfrm>
            <a:off x="2362200" y="6550498"/>
            <a:ext cx="6324600" cy="1099163"/>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最適</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解導出過程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条件を満たす方法の中から最適なものを選ぶ</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45AA9DC7-5528-DF5C-A656-5761A48465FB}"/>
              </a:ext>
            </a:extLst>
          </p:cNvPr>
          <p:cNvSpPr/>
          <p:nvPr/>
        </p:nvSpPr>
        <p:spPr>
          <a:xfrm>
            <a:off x="10591799" y="8786972"/>
            <a:ext cx="6248164" cy="1099163"/>
          </a:xfrm>
          <a:prstGeom prst="rect">
            <a:avLst/>
          </a:prstGeom>
          <a:solidFill>
            <a:schemeClr val="accent1"/>
          </a:solidFill>
          <a:ln w="127000" cap="rnd" cmpd="dbl">
            <a:solidFill>
              <a:srgbClr val="4E81BD"/>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振り返り過程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一連の活動を振り返り改善する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CB3808CE-66C8-CD64-C44D-615E15FEF56A}"/>
              </a:ext>
            </a:extLst>
          </p:cNvPr>
          <p:cNvSpPr/>
          <p:nvPr/>
        </p:nvSpPr>
        <p:spPr>
          <a:xfrm>
            <a:off x="2362200" y="8786973"/>
            <a:ext cx="6324600" cy="1099163"/>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合意形成過程</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最適解を説明し関係者の意思決定を求める</a:t>
            </a:r>
            <a:endParaRPr lang="en-US" altLang="ja-JP" sz="20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0" name="下矢印 169">
            <a:extLst>
              <a:ext uri="{FF2B5EF4-FFF2-40B4-BE49-F238E27FC236}">
                <a16:creationId xmlns:a16="http://schemas.microsoft.com/office/drawing/2014/main" id="{0BE5C705-C589-5018-9DE1-7994C4B256FB}"/>
              </a:ext>
            </a:extLst>
          </p:cNvPr>
          <p:cNvSpPr/>
          <p:nvPr/>
        </p:nvSpPr>
        <p:spPr>
          <a:xfrm>
            <a:off x="4648200" y="3332616"/>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左右矢印 170">
            <a:extLst>
              <a:ext uri="{FF2B5EF4-FFF2-40B4-BE49-F238E27FC236}">
                <a16:creationId xmlns:a16="http://schemas.microsoft.com/office/drawing/2014/main" id="{F2ED5731-84AC-0B34-3E7D-DF749CE7ECC8}"/>
              </a:ext>
            </a:extLst>
          </p:cNvPr>
          <p:cNvSpPr/>
          <p:nvPr/>
        </p:nvSpPr>
        <p:spPr>
          <a:xfrm>
            <a:off x="8801102" y="4450476"/>
            <a:ext cx="1600200" cy="744084"/>
          </a:xfrm>
          <a:prstGeom prst="lef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下矢印 171">
            <a:extLst>
              <a:ext uri="{FF2B5EF4-FFF2-40B4-BE49-F238E27FC236}">
                <a16:creationId xmlns:a16="http://schemas.microsoft.com/office/drawing/2014/main" id="{CD503841-D72F-58F0-DBD4-85D660402F3C}"/>
              </a:ext>
            </a:extLst>
          </p:cNvPr>
          <p:cNvSpPr/>
          <p:nvPr/>
        </p:nvSpPr>
        <p:spPr>
          <a:xfrm>
            <a:off x="4648200" y="5582452"/>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下矢印 172">
            <a:extLst>
              <a:ext uri="{FF2B5EF4-FFF2-40B4-BE49-F238E27FC236}">
                <a16:creationId xmlns:a16="http://schemas.microsoft.com/office/drawing/2014/main" id="{F1F74C31-023B-C901-8DDE-4B8D22AB8B15}"/>
              </a:ext>
            </a:extLst>
          </p:cNvPr>
          <p:cNvSpPr/>
          <p:nvPr/>
        </p:nvSpPr>
        <p:spPr>
          <a:xfrm>
            <a:off x="4648200" y="7846275"/>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加算記号 175">
            <a:extLst>
              <a:ext uri="{FF2B5EF4-FFF2-40B4-BE49-F238E27FC236}">
                <a16:creationId xmlns:a16="http://schemas.microsoft.com/office/drawing/2014/main" id="{7425C4F7-4D53-40CB-551A-2C6FEBA5FA82}"/>
              </a:ext>
            </a:extLst>
          </p:cNvPr>
          <p:cNvSpPr/>
          <p:nvPr/>
        </p:nvSpPr>
        <p:spPr>
          <a:xfrm>
            <a:off x="9010769" y="8786972"/>
            <a:ext cx="1168398" cy="1199232"/>
          </a:xfrm>
          <a:prstGeom prst="mathPlus">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a:extLst>
              <a:ext uri="{FF2B5EF4-FFF2-40B4-BE49-F238E27FC236}">
                <a16:creationId xmlns:a16="http://schemas.microsoft.com/office/drawing/2014/main" id="{329E7211-AB27-5FD0-0695-0D1E52A2CE93}"/>
              </a:ext>
            </a:extLst>
          </p:cNvPr>
          <p:cNvSpPr/>
          <p:nvPr/>
        </p:nvSpPr>
        <p:spPr>
          <a:xfrm>
            <a:off x="2181281" y="8661772"/>
            <a:ext cx="6667503" cy="1349562"/>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14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2B6503-005A-0DDD-B07F-E427B07CB86D}"/>
              </a:ext>
            </a:extLst>
          </p:cNvPr>
          <p:cNvSpPr>
            <a:spLocks noGrp="1"/>
          </p:cNvSpPr>
          <p:nvPr>
            <p:ph type="title"/>
          </p:nvPr>
        </p:nvSpPr>
        <p:spPr/>
        <p:txBody>
          <a:bodyPr/>
          <a:lstStyle/>
          <a:p>
            <a:r>
              <a:rPr kumimoji="1" lang="ja-JP" altLang="en-US"/>
              <a:t>合意形成過程（の一例）</a:t>
            </a:r>
          </a:p>
        </p:txBody>
      </p:sp>
      <p:sp>
        <p:nvSpPr>
          <p:cNvPr id="3" name="コンテンツ プレースホルダー 2">
            <a:extLst>
              <a:ext uri="{FF2B5EF4-FFF2-40B4-BE49-F238E27FC236}">
                <a16:creationId xmlns:a16="http://schemas.microsoft.com/office/drawing/2014/main" id="{C7AE504A-82AE-D242-C9BA-EBEFC83067D8}"/>
              </a:ext>
            </a:extLst>
          </p:cNvPr>
          <p:cNvSpPr>
            <a:spLocks noGrp="1"/>
          </p:cNvSpPr>
          <p:nvPr>
            <p:ph idx="1"/>
          </p:nvPr>
        </p:nvSpPr>
        <p:spPr>
          <a:xfrm>
            <a:off x="838200" y="2068683"/>
            <a:ext cx="16916400" cy="6961017"/>
          </a:xfrm>
        </p:spPr>
        <p:txBody>
          <a:bodyPr>
            <a:normAutofit/>
          </a:bodyPr>
          <a:lstStyle/>
          <a:p>
            <a:r>
              <a:rPr kumimoji="1" lang="ja-JP" altLang="en-US"/>
              <a:t>代替案</a:t>
            </a:r>
            <a:r>
              <a:rPr kumimoji="1" lang="en-US" altLang="ja-JP" dirty="0"/>
              <a:t>1</a:t>
            </a:r>
            <a:r>
              <a:rPr kumimoji="1" lang="ja-JP" altLang="en-US"/>
              <a:t>を採用する</a:t>
            </a:r>
            <a:endParaRPr kumimoji="1" lang="en-US" altLang="ja-JP" dirty="0"/>
          </a:p>
          <a:p>
            <a:pPr lvl="1"/>
            <a:r>
              <a:rPr kumimoji="1" lang="ja-JP" altLang="en-US"/>
              <a:t>短期間の利用であり、尚且つ与える自分の学習の履歴を少なくすれば、短期間で良い指導が受けられる可能性が高い</a:t>
            </a:r>
            <a:endParaRPr kumimoji="1" lang="en-US" altLang="ja-JP" dirty="0"/>
          </a:p>
          <a:p>
            <a:pPr lvl="1"/>
            <a:r>
              <a:rPr kumimoji="1" lang="ja-JP" altLang="en-US"/>
              <a:t>もし代替案</a:t>
            </a:r>
            <a:r>
              <a:rPr kumimoji="1" lang="en-US" altLang="ja-JP" dirty="0"/>
              <a:t>1</a:t>
            </a:r>
            <a:r>
              <a:rPr kumimoji="1" lang="ja-JP" altLang="en-US"/>
              <a:t>で</a:t>
            </a:r>
            <a:r>
              <a:rPr kumimoji="1" lang="en-US" altLang="ja-JP" dirty="0"/>
              <a:t>AI</a:t>
            </a:r>
            <a:r>
              <a:rPr kumimoji="1" lang="ja-JP" altLang="en-US"/>
              <a:t>が誤った指導をしていても、夏休み明けにそれを先生や友人が訂正することが可能</a:t>
            </a:r>
            <a:endParaRPr kumimoji="1" lang="en-US" altLang="ja-JP" dirty="0"/>
          </a:p>
          <a:p>
            <a:r>
              <a:rPr kumimoji="1" lang="ja-JP" altLang="en-US"/>
              <a:t>代替案</a:t>
            </a:r>
            <a:r>
              <a:rPr kumimoji="1" lang="en-US" altLang="ja-JP" dirty="0"/>
              <a:t>1</a:t>
            </a:r>
            <a:r>
              <a:rPr kumimoji="1" lang="ja-JP" altLang="en-US"/>
              <a:t>への反対意見</a:t>
            </a:r>
            <a:endParaRPr kumimoji="1" lang="en-US" altLang="ja-JP" dirty="0"/>
          </a:p>
          <a:p>
            <a:pPr lvl="1"/>
            <a:r>
              <a:rPr kumimoji="1" lang="ja-JP" altLang="en-US"/>
              <a:t>誤った指導を行う可能性があるのは問題</a:t>
            </a:r>
            <a:endParaRPr kumimoji="1" lang="en-US" altLang="ja-JP" dirty="0"/>
          </a:p>
          <a:p>
            <a:pPr lvl="1"/>
            <a:r>
              <a:rPr kumimoji="1" lang="ja-JP" altLang="en-US"/>
              <a:t>信憑性が薄い</a:t>
            </a:r>
            <a:endParaRPr kumimoji="1" lang="en-US" altLang="ja-JP" dirty="0"/>
          </a:p>
        </p:txBody>
      </p:sp>
      <p:pic>
        <p:nvPicPr>
          <p:cNvPr id="6" name="Picture 2" descr="自助グループのイラスト（真剣）">
            <a:extLst>
              <a:ext uri="{FF2B5EF4-FFF2-40B4-BE49-F238E27FC236}">
                <a16:creationId xmlns:a16="http://schemas.microsoft.com/office/drawing/2014/main" id="{867A7110-9F81-2323-AAEF-FB2FDAEF6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7380" y="5549191"/>
            <a:ext cx="4953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3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A325BB-1A6C-6D21-B851-37F9E6875D6A}"/>
              </a:ext>
            </a:extLst>
          </p:cNvPr>
          <p:cNvSpPr>
            <a:spLocks noGrp="1"/>
          </p:cNvSpPr>
          <p:nvPr>
            <p:ph type="title"/>
          </p:nvPr>
        </p:nvSpPr>
        <p:spPr/>
        <p:txBody>
          <a:bodyPr/>
          <a:lstStyle/>
          <a:p>
            <a:r>
              <a:rPr kumimoji="1" lang="ja-JP" altLang="en-US"/>
              <a:t>授業の目標</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18C78C91-D7C6-F914-AEF9-24DC158B8884}"/>
                  </a:ext>
                </a:extLst>
              </p:cNvPr>
              <p:cNvSpPr>
                <a:spLocks noGrp="1"/>
              </p:cNvSpPr>
              <p:nvPr>
                <p:ph idx="1"/>
              </p:nvPr>
            </p:nvSpPr>
            <p:spPr/>
            <p:txBody>
              <a:bodyPr>
                <a:normAutofit/>
              </a:bodyPr>
              <a:lstStyle/>
              <a:p>
                <a:r>
                  <a:rPr kumimoji="1" lang="ja-JP" altLang="en-US"/>
                  <a:t>極形式の考え方を用いて、極座標の点を具体的に図示できる。</a:t>
                </a:r>
                <a:endParaRPr kumimoji="1" lang="en-US" altLang="ja-JP" dirty="0"/>
              </a:p>
              <a:p>
                <a:r>
                  <a:rPr kumimoji="1" lang="ja-JP" altLang="en-US"/>
                  <a:t>直交座標</a:t>
                </a:r>
                <a:r>
                  <a:rPr kumimoji="1" lang="en-US" altLang="ja-JP" dirty="0"/>
                  <a:t>(</a:t>
                </a:r>
                <a:r>
                  <a:rPr kumimoji="1" lang="ja-JP" altLang="en-US"/>
                  <a:t>普通の座標</a:t>
                </a:r>
                <a:r>
                  <a:rPr kumimoji="1" lang="en-US" altLang="ja-JP" dirty="0"/>
                  <a:t>)</a:t>
                </a:r>
                <a:r>
                  <a:rPr kumimoji="1" lang="ja-JP" altLang="en-US"/>
                  <a:t>で書かれた点を極座標表示できる。</a:t>
                </a:r>
                <a:endParaRPr kumimoji="1" lang="en-US" altLang="ja-JP" dirty="0"/>
              </a:p>
              <a:p>
                <a:r>
                  <a:rPr kumimoji="1" lang="ja-JP" altLang="en-US"/>
                  <a:t>特に</a:t>
                </a:r>
                <a14:m>
                  <m:oMath xmlns:m="http://schemas.openxmlformats.org/officeDocument/2006/math">
                    <m:r>
                      <a:rPr kumimoji="1" lang="en-US" altLang="ja-JP" i="1" dirty="0" smtClean="0">
                        <a:latin typeface="Cambria Math" panose="02040503050406030204" pitchFamily="18" charset="0"/>
                      </a:rPr>
                      <m:t>𝑟</m:t>
                    </m:r>
                    <m:r>
                      <a:rPr kumimoji="1" lang="en-US" altLang="ja-JP" i="1" dirty="0" smtClean="0">
                        <a:latin typeface="Cambria Math" panose="02040503050406030204" pitchFamily="18" charset="0"/>
                      </a:rPr>
                      <m:t>=</m:t>
                    </m:r>
                    <m:r>
                      <a:rPr kumimoji="1" lang="en-US" altLang="ja-JP" i="1" dirty="0" smtClean="0">
                        <a:latin typeface="Cambria Math" panose="02040503050406030204" pitchFamily="18" charset="0"/>
                      </a:rPr>
                      <m:t>𝑓</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𝜃</m:t>
                        </m:r>
                      </m:e>
                    </m:d>
                  </m:oMath>
                </a14:m>
                <a:r>
                  <a:rPr kumimoji="1" lang="ja-JP" altLang="en-US"/>
                  <a:t>の形の極方程式に対し、</a:t>
                </a:r>
                <a14:m>
                  <m:oMath xmlns:m="http://schemas.openxmlformats.org/officeDocument/2006/math">
                    <m:r>
                      <a:rPr kumimoji="1" lang="en-US" altLang="ja-JP" b="0" i="1" smtClean="0">
                        <a:latin typeface="Cambria Math" panose="02040503050406030204" pitchFamily="18" charset="0"/>
                      </a:rPr>
                      <m:t>𝜃</m:t>
                    </m:r>
                  </m:oMath>
                </a14:m>
                <a:r>
                  <a:rPr kumimoji="1" lang="ja-JP" altLang="en-US"/>
                  <a:t>が動く毎に</a:t>
                </a:r>
                <a14:m>
                  <m:oMath xmlns:m="http://schemas.openxmlformats.org/officeDocument/2006/math">
                    <m:r>
                      <a:rPr kumimoji="1" lang="en-US" altLang="ja-JP" b="0" i="1" smtClean="0">
                        <a:latin typeface="Cambria Math" panose="02040503050406030204" pitchFamily="18" charset="0"/>
                      </a:rPr>
                      <m:t>𝑟</m:t>
                    </m:r>
                  </m:oMath>
                </a14:m>
                <a:r>
                  <a:rPr kumimoji="1" lang="ja-JP" altLang="en-US"/>
                  <a:t>が決定され、グラフが描かれていくイメージを掴むことができる。</a:t>
                </a:r>
                <a:endParaRPr kumimoji="1" lang="en-US" altLang="ja-JP" dirty="0"/>
              </a:p>
              <a:p>
                <a:r>
                  <a:rPr kumimoji="1" lang="ja-JP" altLang="en-US"/>
                  <a:t>極方程式から、具体的にいくつかの点をプロットすることで、</a:t>
                </a:r>
                <a:br>
                  <a:rPr kumimoji="1" lang="en-US" altLang="ja-JP" dirty="0"/>
                </a:br>
                <a:r>
                  <a:rPr kumimoji="1" lang="ja-JP" altLang="en-US"/>
                  <a:t>曲線の概形を図示することができる。</a:t>
                </a:r>
                <a:endParaRPr kumimoji="1" lang="en-US" altLang="ja-JP" dirty="0"/>
              </a:p>
            </p:txBody>
          </p:sp>
        </mc:Choice>
        <mc:Fallback>
          <p:sp>
            <p:nvSpPr>
              <p:cNvPr id="3" name="コンテンツ プレースホルダー 2">
                <a:extLst>
                  <a:ext uri="{FF2B5EF4-FFF2-40B4-BE49-F238E27FC236}">
                    <a16:creationId xmlns:a16="http://schemas.microsoft.com/office/drawing/2014/main" id="{18C78C91-D7C6-F914-AEF9-24DC158B8884}"/>
                  </a:ext>
                </a:extLst>
              </p:cNvPr>
              <p:cNvSpPr>
                <a:spLocks noGrp="1" noRot="1" noChangeAspect="1" noMove="1" noResize="1" noEditPoints="1" noAdjustHandles="1" noChangeArrowheads="1" noChangeShapeType="1" noTextEdit="1"/>
              </p:cNvSpPr>
              <p:nvPr>
                <p:ph idx="1"/>
              </p:nvPr>
            </p:nvSpPr>
            <p:spPr>
              <a:blipFill>
                <a:blip r:embed="rId3"/>
                <a:stretch>
                  <a:fillRect l="-1200" t="-1347" r="-375"/>
                </a:stretch>
              </a:blipFill>
            </p:spPr>
            <p:txBody>
              <a:bodyPr/>
              <a:lstStyle/>
              <a:p>
                <a:r>
                  <a:rPr lang="ja-JP" altLang="en-US">
                    <a:noFill/>
                  </a:rPr>
                  <a:t> </a:t>
                </a:r>
              </a:p>
            </p:txBody>
          </p:sp>
        </mc:Fallback>
      </mc:AlternateContent>
      <p:pic>
        <p:nvPicPr>
          <p:cNvPr id="4" name="Picture 2" descr="書道のイラスト「書き初め・男の子」">
            <a:extLst>
              <a:ext uri="{FF2B5EF4-FFF2-40B4-BE49-F238E27FC236}">
                <a16:creationId xmlns:a16="http://schemas.microsoft.com/office/drawing/2014/main" id="{BB6BA422-FB8B-364F-EE4A-21A53811E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4114" y="5985109"/>
            <a:ext cx="3360486" cy="388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755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AD32F-F528-37AE-E378-CD2062C3CD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19F3DB2-B842-1B77-D3FB-8E4260107154}"/>
              </a:ext>
            </a:extLst>
          </p:cNvPr>
          <p:cNvSpPr>
            <a:spLocks noGrp="1"/>
          </p:cNvSpPr>
          <p:nvPr>
            <p:ph type="title"/>
          </p:nvPr>
        </p:nvSpPr>
        <p:spPr/>
        <p:txBody>
          <a:bodyPr/>
          <a:lstStyle/>
          <a:p>
            <a:r>
              <a:rPr kumimoji="1" lang="ja-JP" altLang="en-US"/>
              <a:t>合意形成過程（の一例）</a:t>
            </a:r>
          </a:p>
        </p:txBody>
      </p:sp>
      <p:sp>
        <p:nvSpPr>
          <p:cNvPr id="3" name="コンテンツ プレースホルダー 2">
            <a:extLst>
              <a:ext uri="{FF2B5EF4-FFF2-40B4-BE49-F238E27FC236}">
                <a16:creationId xmlns:a16="http://schemas.microsoft.com/office/drawing/2014/main" id="{5636D6FE-F2FD-8520-6246-7889BEC03FCD}"/>
              </a:ext>
            </a:extLst>
          </p:cNvPr>
          <p:cNvSpPr>
            <a:spLocks noGrp="1"/>
          </p:cNvSpPr>
          <p:nvPr>
            <p:ph idx="1"/>
          </p:nvPr>
        </p:nvSpPr>
        <p:spPr>
          <a:xfrm>
            <a:off x="838200" y="2068683"/>
            <a:ext cx="16916400" cy="6961017"/>
          </a:xfrm>
        </p:spPr>
        <p:txBody>
          <a:bodyPr>
            <a:normAutofit/>
          </a:bodyPr>
          <a:lstStyle/>
          <a:p>
            <a:r>
              <a:rPr kumimoji="1" lang="ja-JP" altLang="en-US"/>
              <a:t>代替案</a:t>
            </a:r>
            <a:r>
              <a:rPr kumimoji="1" lang="en-US" altLang="ja-JP" dirty="0"/>
              <a:t>2</a:t>
            </a:r>
            <a:r>
              <a:rPr kumimoji="1" lang="ja-JP" altLang="en-US"/>
              <a:t>を採用する</a:t>
            </a:r>
            <a:endParaRPr kumimoji="1" lang="en-US" altLang="ja-JP" dirty="0"/>
          </a:p>
          <a:p>
            <a:pPr lvl="1"/>
            <a:r>
              <a:rPr kumimoji="1" lang="ja-JP" altLang="en-US"/>
              <a:t>アルゴリズムベースなので、誤った指導をすることが少ない</a:t>
            </a:r>
            <a:endParaRPr kumimoji="1" lang="en-US" altLang="ja-JP" dirty="0"/>
          </a:p>
          <a:p>
            <a:pPr lvl="1"/>
            <a:r>
              <a:rPr kumimoji="1" lang="ja-JP" altLang="en-US"/>
              <a:t>教師が介入しやすい</a:t>
            </a:r>
            <a:endParaRPr kumimoji="1" lang="en-US" altLang="ja-JP" dirty="0"/>
          </a:p>
          <a:p>
            <a:r>
              <a:rPr kumimoji="1" lang="ja-JP" altLang="en-US"/>
              <a:t>代替案</a:t>
            </a:r>
            <a:r>
              <a:rPr kumimoji="1" lang="en-US" altLang="ja-JP" dirty="0"/>
              <a:t>2</a:t>
            </a:r>
            <a:r>
              <a:rPr kumimoji="1" lang="ja-JP" altLang="en-US"/>
              <a:t>への反対意見</a:t>
            </a:r>
            <a:endParaRPr kumimoji="1" lang="en-US" altLang="ja-JP" dirty="0"/>
          </a:p>
          <a:p>
            <a:pPr lvl="1"/>
            <a:r>
              <a:rPr kumimoji="1" lang="ja-JP" altLang="en-US"/>
              <a:t>代替案</a:t>
            </a:r>
            <a:r>
              <a:rPr kumimoji="1" lang="en-US" altLang="ja-JP" dirty="0"/>
              <a:t>2</a:t>
            </a:r>
            <a:r>
              <a:rPr kumimoji="1" lang="ja-JP" altLang="en-US"/>
              <a:t>は従来の</a:t>
            </a:r>
            <a:r>
              <a:rPr kumimoji="1" lang="en-US" altLang="ja-JP" dirty="0"/>
              <a:t>ICT</a:t>
            </a:r>
            <a:r>
              <a:rPr kumimoji="1" lang="ja-JP" altLang="en-US"/>
              <a:t>を使わない方法とあまり変わらない</a:t>
            </a:r>
            <a:endParaRPr kumimoji="1" lang="en-US" altLang="ja-JP" dirty="0"/>
          </a:p>
          <a:p>
            <a:pPr lvl="1"/>
            <a:r>
              <a:rPr kumimoji="1" lang="ja-JP" altLang="en-US"/>
              <a:t>コストが高いだけ</a:t>
            </a:r>
            <a:endParaRPr kumimoji="1" lang="en-US" altLang="ja-JP" dirty="0"/>
          </a:p>
          <a:p>
            <a:pPr lvl="1"/>
            <a:endParaRPr kumimoji="1" lang="en-US" altLang="ja-JP" dirty="0"/>
          </a:p>
        </p:txBody>
      </p:sp>
      <p:sp>
        <p:nvSpPr>
          <p:cNvPr id="4" name="右矢印 3">
            <a:extLst>
              <a:ext uri="{FF2B5EF4-FFF2-40B4-BE49-F238E27FC236}">
                <a16:creationId xmlns:a16="http://schemas.microsoft.com/office/drawing/2014/main" id="{B9CA36A5-7572-9C5E-E57A-FBD77CE682E3}"/>
              </a:ext>
            </a:extLst>
          </p:cNvPr>
          <p:cNvSpPr/>
          <p:nvPr/>
        </p:nvSpPr>
        <p:spPr>
          <a:xfrm rot="5400000">
            <a:off x="8291170" y="5785054"/>
            <a:ext cx="1042113" cy="4060853"/>
          </a:xfrm>
          <a:prstGeom prs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CF783AE-F659-3175-06CF-DB7590E4FAD5}"/>
              </a:ext>
            </a:extLst>
          </p:cNvPr>
          <p:cNvSpPr txBox="1"/>
          <p:nvPr/>
        </p:nvSpPr>
        <p:spPr>
          <a:xfrm>
            <a:off x="3733800" y="8470544"/>
            <a:ext cx="12344400" cy="1754326"/>
          </a:xfrm>
          <a:prstGeom prst="rect">
            <a:avLst/>
          </a:prstGeom>
          <a:noFill/>
        </p:spPr>
        <p:txBody>
          <a:bodyPr wrap="square" rtlCol="0">
            <a:spAutoFit/>
          </a:bodyPr>
          <a:lstStyle/>
          <a:p>
            <a:r>
              <a:rPr kumimoji="1" lang="ja-JP" altLang="en-US" sz="3600">
                <a:latin typeface="Hiragino Kaku Gothic Pro W3" panose="020B0300000000000000" pitchFamily="34" charset="-128"/>
                <a:ea typeface="Hiragino Kaku Gothic Pro W3" panose="020B0300000000000000" pitchFamily="34" charset="-128"/>
              </a:rPr>
              <a:t>・短期の利用であることを説明し、代替案</a:t>
            </a:r>
            <a:r>
              <a:rPr kumimoji="1" lang="en-US" altLang="ja-JP" sz="3600" dirty="0">
                <a:latin typeface="Hiragino Kaku Gothic Pro W3" panose="020B0300000000000000" pitchFamily="34" charset="-128"/>
                <a:ea typeface="Hiragino Kaku Gothic Pro W3" panose="020B0300000000000000" pitchFamily="34" charset="-128"/>
              </a:rPr>
              <a:t>1</a:t>
            </a:r>
            <a:r>
              <a:rPr kumimoji="1" lang="ja-JP" altLang="en-US" sz="3600">
                <a:latin typeface="Hiragino Kaku Gothic Pro W3" panose="020B0300000000000000" pitchFamily="34" charset="-128"/>
                <a:ea typeface="Hiragino Kaku Gothic Pro W3" panose="020B0300000000000000" pitchFamily="34" charset="-128"/>
              </a:rPr>
              <a:t>を採用</a:t>
            </a:r>
            <a:br>
              <a:rPr kumimoji="1" lang="en-US" altLang="ja-JP" sz="3600" dirty="0">
                <a:latin typeface="Hiragino Kaku Gothic Pro W3" panose="020B0300000000000000" pitchFamily="34" charset="-128"/>
                <a:ea typeface="Hiragino Kaku Gothic Pro W3" panose="020B0300000000000000" pitchFamily="34" charset="-128"/>
              </a:rPr>
            </a:br>
            <a:r>
              <a:rPr kumimoji="1" lang="ja-JP" altLang="en-US" sz="3600">
                <a:latin typeface="Hiragino Kaku Gothic Pro W3" panose="020B0300000000000000" pitchFamily="34" charset="-128"/>
                <a:ea typeface="Hiragino Kaku Gothic Pro W3" panose="020B0300000000000000" pitchFamily="34" charset="-128"/>
              </a:rPr>
              <a:t>・その際には、システムに与える学習履歴は最小に、</a:t>
            </a:r>
            <a:br>
              <a:rPr kumimoji="1" lang="en-US" altLang="ja-JP" sz="3600" dirty="0">
                <a:latin typeface="Hiragino Kaku Gothic Pro W3" panose="020B0300000000000000" pitchFamily="34" charset="-128"/>
                <a:ea typeface="Hiragino Kaku Gothic Pro W3" panose="020B0300000000000000" pitchFamily="34" charset="-128"/>
              </a:rPr>
            </a:br>
            <a:r>
              <a:rPr kumimoji="1" lang="ja-JP" altLang="en-US" sz="3600">
                <a:latin typeface="Hiragino Kaku Gothic Pro W3" panose="020B0300000000000000" pitchFamily="34" charset="-128"/>
                <a:ea typeface="Hiragino Kaku Gothic Pro W3" panose="020B0300000000000000" pitchFamily="34" charset="-128"/>
              </a:rPr>
              <a:t>　夏休み後には学習成果の確認をする</a:t>
            </a:r>
          </a:p>
        </p:txBody>
      </p:sp>
    </p:spTree>
    <p:extLst>
      <p:ext uri="{BB962C8B-B14F-4D97-AF65-F5344CB8AC3E}">
        <p14:creationId xmlns:p14="http://schemas.microsoft.com/office/powerpoint/2010/main" val="42489575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AA931-B1F4-1843-3306-DB84113DE8B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AF2B603-688D-4EAF-C093-E48CE32DC4F3}"/>
              </a:ext>
            </a:extLst>
          </p:cNvPr>
          <p:cNvSpPr>
            <a:spLocks noGrp="1"/>
          </p:cNvSpPr>
          <p:nvPr>
            <p:ph type="title"/>
          </p:nvPr>
        </p:nvSpPr>
        <p:spPr/>
        <p:txBody>
          <a:bodyPr/>
          <a:lstStyle/>
          <a:p>
            <a:r>
              <a:rPr kumimoji="1" lang="ja-JP" altLang="en-US"/>
              <a:t>問題解決の流れ</a:t>
            </a:r>
            <a:r>
              <a:rPr kumimoji="1" lang="ja-JP" altLang="en-US" sz="4000"/>
              <a:t>（縦糸・横糸モデル）の縦糸</a:t>
            </a:r>
            <a:endParaRPr kumimoji="1" lang="ja-JP" altLang="en-US"/>
          </a:p>
        </p:txBody>
      </p:sp>
      <p:sp>
        <p:nvSpPr>
          <p:cNvPr id="4" name="正方形/長方形 3">
            <a:extLst>
              <a:ext uri="{FF2B5EF4-FFF2-40B4-BE49-F238E27FC236}">
                <a16:creationId xmlns:a16="http://schemas.microsoft.com/office/drawing/2014/main" id="{322887F0-156C-4C58-3559-F4F63B885288}"/>
              </a:ext>
            </a:extLst>
          </p:cNvPr>
          <p:cNvSpPr/>
          <p:nvPr/>
        </p:nvSpPr>
        <p:spPr>
          <a:xfrm>
            <a:off x="2285764" y="2003848"/>
            <a:ext cx="6324600" cy="1065477"/>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目標</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設定過程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問題を分析し、目標と制約条件を整理</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5" name="正方形/長方形 4">
            <a:extLst>
              <a:ext uri="{FF2B5EF4-FFF2-40B4-BE49-F238E27FC236}">
                <a16:creationId xmlns:a16="http://schemas.microsoft.com/office/drawing/2014/main" id="{173AADA7-186C-CC70-844E-0E7198E1C186}"/>
              </a:ext>
            </a:extLst>
          </p:cNvPr>
          <p:cNvSpPr/>
          <p:nvPr/>
        </p:nvSpPr>
        <p:spPr>
          <a:xfrm>
            <a:off x="2362200" y="4272936"/>
            <a:ext cx="6324600"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代替案発想過程</a:t>
            </a:r>
            <a:endParaRPr lang="en-US" altLang="ja-JP" sz="28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設定した目標を達成できそうな方法を発想する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B65ED531-13D5-919C-546A-CE13949A9D9C}"/>
              </a:ext>
            </a:extLst>
          </p:cNvPr>
          <p:cNvSpPr/>
          <p:nvPr/>
        </p:nvSpPr>
        <p:spPr>
          <a:xfrm>
            <a:off x="10591800" y="4272936"/>
            <a:ext cx="6248164"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合理的判断過程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負の影響も踏まえ、その方法を改善する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AC94ED7B-02C1-D34D-ECB9-6BB7E9170CCF}"/>
              </a:ext>
            </a:extLst>
          </p:cNvPr>
          <p:cNvSpPr/>
          <p:nvPr/>
        </p:nvSpPr>
        <p:spPr>
          <a:xfrm>
            <a:off x="2362200" y="6550498"/>
            <a:ext cx="6324600" cy="1099163"/>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最適</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解導出過程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条件を満たす方法の中から最適なものを選ぶ</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25C04E1E-CC5A-D547-F1BC-ECA2935C27D9}"/>
              </a:ext>
            </a:extLst>
          </p:cNvPr>
          <p:cNvSpPr/>
          <p:nvPr/>
        </p:nvSpPr>
        <p:spPr>
          <a:xfrm>
            <a:off x="10591799" y="8786972"/>
            <a:ext cx="6248164" cy="1099163"/>
          </a:xfrm>
          <a:prstGeom prst="rect">
            <a:avLst/>
          </a:prstGeom>
          <a:solidFill>
            <a:schemeClr val="accent1"/>
          </a:solidFill>
          <a:ln w="127000" cap="rnd" cmpd="dbl">
            <a:solidFill>
              <a:srgbClr val="4E81BD"/>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振り返り過程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一連の活動を振り返り改善する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96402E2C-881F-2AF6-6438-1E2D527EEB4C}"/>
              </a:ext>
            </a:extLst>
          </p:cNvPr>
          <p:cNvSpPr/>
          <p:nvPr/>
        </p:nvSpPr>
        <p:spPr>
          <a:xfrm>
            <a:off x="2362200" y="8786973"/>
            <a:ext cx="6324600" cy="1099163"/>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合意形成過程</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最適解を説明し関係者の意思決定を求める</a:t>
            </a:r>
            <a:endParaRPr lang="en-US" altLang="ja-JP" sz="20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0" name="下矢印 169">
            <a:extLst>
              <a:ext uri="{FF2B5EF4-FFF2-40B4-BE49-F238E27FC236}">
                <a16:creationId xmlns:a16="http://schemas.microsoft.com/office/drawing/2014/main" id="{D49F625A-3944-78C5-01DE-622D8A440884}"/>
              </a:ext>
            </a:extLst>
          </p:cNvPr>
          <p:cNvSpPr/>
          <p:nvPr/>
        </p:nvSpPr>
        <p:spPr>
          <a:xfrm>
            <a:off x="4648200" y="3332616"/>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左右矢印 170">
            <a:extLst>
              <a:ext uri="{FF2B5EF4-FFF2-40B4-BE49-F238E27FC236}">
                <a16:creationId xmlns:a16="http://schemas.microsoft.com/office/drawing/2014/main" id="{2BB3B293-0ADE-9C47-18D4-7BA0E2C3DDF3}"/>
              </a:ext>
            </a:extLst>
          </p:cNvPr>
          <p:cNvSpPr/>
          <p:nvPr/>
        </p:nvSpPr>
        <p:spPr>
          <a:xfrm>
            <a:off x="8801102" y="4450476"/>
            <a:ext cx="1600200" cy="744084"/>
          </a:xfrm>
          <a:prstGeom prst="lef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下矢印 171">
            <a:extLst>
              <a:ext uri="{FF2B5EF4-FFF2-40B4-BE49-F238E27FC236}">
                <a16:creationId xmlns:a16="http://schemas.microsoft.com/office/drawing/2014/main" id="{D1B33DC3-8276-7CE9-0001-B0A7023D956F}"/>
              </a:ext>
            </a:extLst>
          </p:cNvPr>
          <p:cNvSpPr/>
          <p:nvPr/>
        </p:nvSpPr>
        <p:spPr>
          <a:xfrm>
            <a:off x="4648200" y="5582452"/>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下矢印 172">
            <a:extLst>
              <a:ext uri="{FF2B5EF4-FFF2-40B4-BE49-F238E27FC236}">
                <a16:creationId xmlns:a16="http://schemas.microsoft.com/office/drawing/2014/main" id="{EE49F90C-9E6C-20F8-6751-012639502A99}"/>
              </a:ext>
            </a:extLst>
          </p:cNvPr>
          <p:cNvSpPr/>
          <p:nvPr/>
        </p:nvSpPr>
        <p:spPr>
          <a:xfrm>
            <a:off x="4648200" y="7846275"/>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加算記号 175">
            <a:extLst>
              <a:ext uri="{FF2B5EF4-FFF2-40B4-BE49-F238E27FC236}">
                <a16:creationId xmlns:a16="http://schemas.microsoft.com/office/drawing/2014/main" id="{57B56903-3DD8-1B78-7348-DF7BF7B44672}"/>
              </a:ext>
            </a:extLst>
          </p:cNvPr>
          <p:cNvSpPr/>
          <p:nvPr/>
        </p:nvSpPr>
        <p:spPr>
          <a:xfrm>
            <a:off x="9010769" y="8786972"/>
            <a:ext cx="1168398" cy="1199232"/>
          </a:xfrm>
          <a:prstGeom prst="mathPlus">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a:extLst>
              <a:ext uri="{FF2B5EF4-FFF2-40B4-BE49-F238E27FC236}">
                <a16:creationId xmlns:a16="http://schemas.microsoft.com/office/drawing/2014/main" id="{69B2F300-FE2D-F778-7C09-EA13465BB196}"/>
              </a:ext>
            </a:extLst>
          </p:cNvPr>
          <p:cNvSpPr/>
          <p:nvPr/>
        </p:nvSpPr>
        <p:spPr>
          <a:xfrm>
            <a:off x="10382129" y="8661772"/>
            <a:ext cx="6667503" cy="1349562"/>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299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F21761-88DB-11B7-9A42-2931D08A025E}"/>
              </a:ext>
            </a:extLst>
          </p:cNvPr>
          <p:cNvSpPr>
            <a:spLocks noGrp="1"/>
          </p:cNvSpPr>
          <p:nvPr>
            <p:ph type="title"/>
          </p:nvPr>
        </p:nvSpPr>
        <p:spPr/>
        <p:txBody>
          <a:bodyPr/>
          <a:lstStyle/>
          <a:p>
            <a:r>
              <a:rPr kumimoji="1" lang="ja-JP" altLang="en-US"/>
              <a:t>振り返り過程</a:t>
            </a:r>
          </a:p>
        </p:txBody>
      </p:sp>
      <p:sp>
        <p:nvSpPr>
          <p:cNvPr id="3" name="コンテンツ プレースホルダー 2">
            <a:extLst>
              <a:ext uri="{FF2B5EF4-FFF2-40B4-BE49-F238E27FC236}">
                <a16:creationId xmlns:a16="http://schemas.microsoft.com/office/drawing/2014/main" id="{F34520D7-2633-38E1-A98F-C4199E9DACD1}"/>
              </a:ext>
            </a:extLst>
          </p:cNvPr>
          <p:cNvSpPr>
            <a:spLocks noGrp="1"/>
          </p:cNvSpPr>
          <p:nvPr>
            <p:ph idx="1"/>
          </p:nvPr>
        </p:nvSpPr>
        <p:spPr/>
        <p:txBody>
          <a:bodyPr/>
          <a:lstStyle/>
          <a:p>
            <a:r>
              <a:rPr kumimoji="1" lang="ja-JP" altLang="en-US"/>
              <a:t>他の人の意見を踏まえて、自分の出した最適解を再検討</a:t>
            </a:r>
            <a:endParaRPr kumimoji="1" lang="en-US" altLang="ja-JP" dirty="0"/>
          </a:p>
          <a:p>
            <a:r>
              <a:rPr kumimoji="1" lang="ja-JP" altLang="en-US"/>
              <a:t>今回のワークでうまくいった／良かった点を記述</a:t>
            </a:r>
            <a:endParaRPr kumimoji="1" lang="en-US" altLang="ja-JP" dirty="0"/>
          </a:p>
          <a:p>
            <a:r>
              <a:rPr kumimoji="1" lang="ja-JP" altLang="en-US"/>
              <a:t>今回のワークでうまくいかなかった点を記述</a:t>
            </a:r>
            <a:endParaRPr kumimoji="1" lang="en-US" altLang="ja-JP" dirty="0"/>
          </a:p>
          <a:p>
            <a:r>
              <a:rPr kumimoji="1" lang="ja-JP" altLang="en-US"/>
              <a:t>工夫すべきだった点はどこか記述</a:t>
            </a:r>
            <a:endParaRPr kumimoji="1" lang="en-US" altLang="ja-JP" dirty="0"/>
          </a:p>
          <a:p>
            <a:r>
              <a:rPr kumimoji="1" lang="ja-JP" altLang="en-US"/>
              <a:t>必要ならば再度代替案発想過程や合理的判断過程</a:t>
            </a:r>
            <a:br>
              <a:rPr kumimoji="1" lang="en-US" altLang="ja-JP" dirty="0"/>
            </a:br>
            <a:r>
              <a:rPr kumimoji="1" lang="ja-JP" altLang="en-US"/>
              <a:t>に戻って考えよう</a:t>
            </a:r>
            <a:endParaRPr kumimoji="1" lang="en-US" altLang="ja-JP" dirty="0"/>
          </a:p>
        </p:txBody>
      </p:sp>
      <p:pic>
        <p:nvPicPr>
          <p:cNvPr id="20482" name="Picture 2" descr="考え事をしている人たちのイラスト（女性）">
            <a:extLst>
              <a:ext uri="{FF2B5EF4-FFF2-40B4-BE49-F238E27FC236}">
                <a16:creationId xmlns:a16="http://schemas.microsoft.com/office/drawing/2014/main" id="{2D864E6E-15EF-87B2-75CE-F176D136C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0700" y="5643562"/>
            <a:ext cx="42291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69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B251AC-B3AF-0096-EF18-F975B3B860BB}"/>
              </a:ext>
            </a:extLst>
          </p:cNvPr>
          <p:cNvSpPr>
            <a:spLocks noGrp="1"/>
          </p:cNvSpPr>
          <p:nvPr>
            <p:ph type="title"/>
          </p:nvPr>
        </p:nvSpPr>
        <p:spPr/>
        <p:txBody>
          <a:bodyPr>
            <a:normAutofit/>
          </a:bodyPr>
          <a:lstStyle/>
          <a:p>
            <a:r>
              <a:rPr kumimoji="1" lang="ja-JP" altLang="en-US"/>
              <a:t>課題学習　個別最適化学習の導入の是非</a:t>
            </a:r>
          </a:p>
        </p:txBody>
      </p:sp>
      <p:sp>
        <p:nvSpPr>
          <p:cNvPr id="3" name="テキスト ボックス 2">
            <a:extLst>
              <a:ext uri="{FF2B5EF4-FFF2-40B4-BE49-F238E27FC236}">
                <a16:creationId xmlns:a16="http://schemas.microsoft.com/office/drawing/2014/main" id="{57570B2B-D2E0-9F0B-B10D-7C53AFACE13E}"/>
              </a:ext>
            </a:extLst>
          </p:cNvPr>
          <p:cNvSpPr txBox="1"/>
          <p:nvPr/>
        </p:nvSpPr>
        <p:spPr>
          <a:xfrm>
            <a:off x="2971798" y="5448300"/>
            <a:ext cx="12344400" cy="646331"/>
          </a:xfrm>
          <a:prstGeom prst="rect">
            <a:avLst/>
          </a:prstGeom>
          <a:noFill/>
        </p:spPr>
        <p:txBody>
          <a:bodyPr wrap="square" rtlCol="0">
            <a:spAutoFit/>
          </a:bodyPr>
          <a:lstStyle/>
          <a:p>
            <a:pPr algn="ctr"/>
            <a:r>
              <a:rPr kumimoji="1" lang="en-US" altLang="ja-JP" sz="3600" dirty="0">
                <a:latin typeface="Hiragino Kaku Gothic Pro W3" panose="020B0300000000000000" pitchFamily="34" charset="-128"/>
                <a:ea typeface="Hiragino Kaku Gothic Pro W3" panose="020B0300000000000000" pitchFamily="34" charset="-128"/>
              </a:rPr>
              <a:t>〜</a:t>
            </a:r>
            <a:r>
              <a:rPr kumimoji="1" lang="ja-JP" altLang="en-US" sz="3600">
                <a:latin typeface="Hiragino Kaku Gothic Pro W3" panose="020B0300000000000000" pitchFamily="34" charset="-128"/>
                <a:ea typeface="Hiragino Kaku Gothic Pro W3" panose="020B0300000000000000" pitchFamily="34" charset="-128"/>
              </a:rPr>
              <a:t>次回以降の授業の説明</a:t>
            </a:r>
            <a:r>
              <a:rPr kumimoji="1" lang="en-US" altLang="ja-JP" sz="3600" dirty="0">
                <a:latin typeface="Hiragino Kaku Gothic Pro W3" panose="020B0300000000000000" pitchFamily="34" charset="-128"/>
                <a:ea typeface="Hiragino Kaku Gothic Pro W3" panose="020B0300000000000000" pitchFamily="34" charset="-128"/>
              </a:rPr>
              <a:t>〜</a:t>
            </a:r>
            <a:endParaRPr kumimoji="1" lang="ja-JP" altLang="en-US" sz="36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400156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9493AE-C520-760F-98D8-FB5F1CC3D101}"/>
              </a:ext>
            </a:extLst>
          </p:cNvPr>
          <p:cNvSpPr>
            <a:spLocks noGrp="1"/>
          </p:cNvSpPr>
          <p:nvPr>
            <p:ph type="title"/>
          </p:nvPr>
        </p:nvSpPr>
        <p:spPr/>
        <p:txBody>
          <a:bodyPr/>
          <a:lstStyle/>
          <a:p>
            <a:r>
              <a:rPr kumimoji="1" lang="ja-JP" altLang="en-US"/>
              <a:t>個別最適化学習の長期的な利用</a:t>
            </a:r>
          </a:p>
        </p:txBody>
      </p:sp>
      <p:sp>
        <p:nvSpPr>
          <p:cNvPr id="3" name="コンテンツ プレースホルダー 2">
            <a:extLst>
              <a:ext uri="{FF2B5EF4-FFF2-40B4-BE49-F238E27FC236}">
                <a16:creationId xmlns:a16="http://schemas.microsoft.com/office/drawing/2014/main" id="{5D743813-5408-FF49-83DD-73DA9FB75033}"/>
              </a:ext>
            </a:extLst>
          </p:cNvPr>
          <p:cNvSpPr>
            <a:spLocks noGrp="1"/>
          </p:cNvSpPr>
          <p:nvPr>
            <p:ph idx="1"/>
          </p:nvPr>
        </p:nvSpPr>
        <p:spPr/>
        <p:txBody>
          <a:bodyPr/>
          <a:lstStyle/>
          <a:p>
            <a:r>
              <a:rPr kumimoji="1" lang="ja-JP" altLang="en-US"/>
              <a:t>ここまでは、夏休みに限定した利用を考えてきた</a:t>
            </a:r>
            <a:endParaRPr kumimoji="1" lang="en-US" altLang="ja-JP" dirty="0"/>
          </a:p>
          <a:p>
            <a:r>
              <a:rPr kumimoji="1" lang="ja-JP" altLang="en-US"/>
              <a:t>では、小学校入学時から高校卒業までの利用に拡大して利用する場合を考えてみよう</a:t>
            </a:r>
            <a:endParaRPr kumimoji="1" lang="en-US" altLang="ja-JP" dirty="0"/>
          </a:p>
          <a:p>
            <a:pPr lvl="1"/>
            <a:r>
              <a:rPr kumimoji="1" lang="ja-JP" altLang="en-US"/>
              <a:t>次回の授業以降これを行う</a:t>
            </a:r>
            <a:endParaRPr kumimoji="1" lang="en-US" altLang="ja-JP" dirty="0"/>
          </a:p>
          <a:p>
            <a:r>
              <a:rPr kumimoji="1" lang="ja-JP" altLang="en-US"/>
              <a:t>考える流れはここまでの流れと同じ</a:t>
            </a:r>
          </a:p>
        </p:txBody>
      </p:sp>
    </p:spTree>
    <p:extLst>
      <p:ext uri="{BB962C8B-B14F-4D97-AF65-F5344CB8AC3E}">
        <p14:creationId xmlns:p14="http://schemas.microsoft.com/office/powerpoint/2010/main" val="2181248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5ED6-3D48-9EB1-02EB-01D35956CCC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EC11302-15B1-7BBE-1696-4EEAA9269A7D}"/>
              </a:ext>
            </a:extLst>
          </p:cNvPr>
          <p:cNvSpPr>
            <a:spLocks noGrp="1"/>
          </p:cNvSpPr>
          <p:nvPr>
            <p:ph type="title"/>
          </p:nvPr>
        </p:nvSpPr>
        <p:spPr/>
        <p:txBody>
          <a:bodyPr/>
          <a:lstStyle/>
          <a:p>
            <a:r>
              <a:rPr kumimoji="1" lang="ja-JP" altLang="en-US"/>
              <a:t>問題解決の流れ</a:t>
            </a:r>
            <a:r>
              <a:rPr kumimoji="1" lang="ja-JP" altLang="en-US" sz="4000"/>
              <a:t>（縦糸・横糸モデル）の縦糸</a:t>
            </a:r>
            <a:endParaRPr kumimoji="1" lang="ja-JP" altLang="en-US"/>
          </a:p>
        </p:txBody>
      </p:sp>
      <p:sp>
        <p:nvSpPr>
          <p:cNvPr id="4" name="正方形/長方形 3">
            <a:extLst>
              <a:ext uri="{FF2B5EF4-FFF2-40B4-BE49-F238E27FC236}">
                <a16:creationId xmlns:a16="http://schemas.microsoft.com/office/drawing/2014/main" id="{C7935599-CC6A-A981-C89F-4C049384E3CB}"/>
              </a:ext>
            </a:extLst>
          </p:cNvPr>
          <p:cNvSpPr/>
          <p:nvPr/>
        </p:nvSpPr>
        <p:spPr>
          <a:xfrm>
            <a:off x="2285764" y="2003848"/>
            <a:ext cx="6324600" cy="1065477"/>
          </a:xfrm>
          <a:prstGeom prst="rect">
            <a:avLst/>
          </a:prstGeom>
          <a:solidFill>
            <a:srgbClr val="1C4586"/>
          </a:solidFill>
          <a:ln w="127000" cap="rnd">
            <a:solidFill>
              <a:srgbClr val="1C4586"/>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目標</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設定過程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問題を分析し、目標と制約条件を整理</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5" name="正方形/長方形 4">
            <a:extLst>
              <a:ext uri="{FF2B5EF4-FFF2-40B4-BE49-F238E27FC236}">
                <a16:creationId xmlns:a16="http://schemas.microsoft.com/office/drawing/2014/main" id="{610E4DF5-657A-C177-C0F4-99F50A9DF7A1}"/>
              </a:ext>
            </a:extLst>
          </p:cNvPr>
          <p:cNvSpPr/>
          <p:nvPr/>
        </p:nvSpPr>
        <p:spPr>
          <a:xfrm>
            <a:off x="2362200" y="4272936"/>
            <a:ext cx="6324600"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代替案発想過程</a:t>
            </a:r>
            <a:endParaRPr lang="en-US" altLang="ja-JP" sz="28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設定した目標を達成できそうな方法を発想する</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55C082DA-5701-C8C8-ED76-91A23BB797EF}"/>
              </a:ext>
            </a:extLst>
          </p:cNvPr>
          <p:cNvSpPr/>
          <p:nvPr/>
        </p:nvSpPr>
        <p:spPr>
          <a:xfrm>
            <a:off x="10591800" y="4272936"/>
            <a:ext cx="6248164" cy="1099164"/>
          </a:xfrm>
          <a:prstGeom prst="rect">
            <a:avLst/>
          </a:prstGeom>
          <a:solidFill>
            <a:srgbClr val="4D5566"/>
          </a:solidFill>
          <a:ln w="127000">
            <a:solidFill>
              <a:srgbClr val="4D5566"/>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合理的判断過程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負の影響も踏まえ、その方法を改善する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0BCA62A1-4724-4C05-3B38-D6BBDE70EF6B}"/>
              </a:ext>
            </a:extLst>
          </p:cNvPr>
          <p:cNvSpPr/>
          <p:nvPr/>
        </p:nvSpPr>
        <p:spPr>
          <a:xfrm>
            <a:off x="2362200" y="6550498"/>
            <a:ext cx="6324600" cy="1099163"/>
          </a:xfrm>
          <a:prstGeom prst="rect">
            <a:avLst/>
          </a:prstGeom>
          <a:solidFill>
            <a:srgbClr val="999999"/>
          </a:solidFill>
          <a:ln w="127000">
            <a:solidFill>
              <a:srgbClr val="999999"/>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dirty="0">
                <a:solidFill>
                  <a:schemeClr val="bg1"/>
                </a:solidFill>
                <a:latin typeface="Hiragino Kaku Gothic Pro W3" panose="020B0300000000000000" pitchFamily="34" charset="-128"/>
                <a:ea typeface="Hiragino Kaku Gothic Pro W3" panose="020B0300000000000000" pitchFamily="34" charset="-128"/>
              </a:rPr>
              <a:t>最適</a:t>
            </a:r>
            <a:r>
              <a:rPr lang="ja-JP" altLang="en-US" sz="3200" b="1">
                <a:solidFill>
                  <a:schemeClr val="bg1"/>
                </a:solidFill>
                <a:latin typeface="Hiragino Kaku Gothic Pro W3" panose="020B0300000000000000" pitchFamily="34" charset="-128"/>
                <a:ea typeface="Hiragino Kaku Gothic Pro W3" panose="020B0300000000000000" pitchFamily="34" charset="-128"/>
              </a:rPr>
              <a:t>解導出過程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a:solidFill>
                  <a:schemeClr val="bg1"/>
                </a:solidFill>
                <a:latin typeface="Hiragino Kaku Gothic Pro W3" panose="020B0300000000000000" pitchFamily="34" charset="-128"/>
                <a:ea typeface="Hiragino Kaku Gothic Pro W3" panose="020B0300000000000000" pitchFamily="34" charset="-128"/>
              </a:rPr>
              <a:t>条件を満たす方法の中から最適なものを選ぶ</a:t>
            </a:r>
            <a:endParaRPr lang="en-US" altLang="ja-JP" sz="2000"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297439A6-2479-6D72-89CB-1CAA10F82505}"/>
              </a:ext>
            </a:extLst>
          </p:cNvPr>
          <p:cNvSpPr/>
          <p:nvPr/>
        </p:nvSpPr>
        <p:spPr>
          <a:xfrm>
            <a:off x="10591799" y="8786972"/>
            <a:ext cx="6248164" cy="1099163"/>
          </a:xfrm>
          <a:prstGeom prst="rect">
            <a:avLst/>
          </a:prstGeom>
          <a:solidFill>
            <a:schemeClr val="accent1"/>
          </a:solidFill>
          <a:ln w="127000" cap="rnd" cmpd="dbl">
            <a:solidFill>
              <a:srgbClr val="4E81BD"/>
            </a:solidFill>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bg1"/>
                </a:solidFill>
                <a:latin typeface="Hiragino Kaku Gothic Pro W3" panose="020B0300000000000000" pitchFamily="34" charset="-128"/>
                <a:ea typeface="Hiragino Kaku Gothic Pro W3" panose="020B0300000000000000" pitchFamily="34" charset="-128"/>
              </a:rPr>
              <a:t>振り返り過程</a:t>
            </a:r>
            <a:endParaRPr lang="en-US" altLang="ja-JP" sz="3200" b="1" dirty="0">
              <a:solidFill>
                <a:schemeClr val="bg1"/>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bg1"/>
                </a:solidFill>
                <a:latin typeface="Hiragino Kaku Gothic Pro W3" panose="020B0300000000000000" pitchFamily="34" charset="-128"/>
                <a:ea typeface="Hiragino Kaku Gothic Pro W3" panose="020B0300000000000000" pitchFamily="34" charset="-128"/>
              </a:rPr>
              <a:t>一連の活動を振り返り改善する</a:t>
            </a:r>
            <a:endParaRPr lang="en-US" altLang="ja-JP" sz="2000" b="1" dirty="0">
              <a:solidFill>
                <a:schemeClr val="bg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DC3AB807-B530-9655-249B-2E08A90C4577}"/>
              </a:ext>
            </a:extLst>
          </p:cNvPr>
          <p:cNvSpPr/>
          <p:nvPr/>
        </p:nvSpPr>
        <p:spPr>
          <a:xfrm>
            <a:off x="2362200" y="8786973"/>
            <a:ext cx="6324600" cy="1099163"/>
          </a:xfrm>
          <a:prstGeom prst="rect">
            <a:avLst/>
          </a:prstGeom>
          <a:solidFill>
            <a:srgbClr val="A4C2F5"/>
          </a:solidFill>
          <a:ln w="127000">
            <a:solidFill>
              <a:srgbClr val="A4C2F5"/>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spcAft>
                <a:spcPts val="1200"/>
              </a:spcAft>
            </a:pPr>
            <a:r>
              <a:rPr lang="ja-JP" altLang="en-US" sz="32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合意形成過程</a:t>
            </a:r>
            <a:endParaRPr lang="en-US" altLang="ja-JP" sz="32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a:p>
            <a:pPr algn="ctr">
              <a:spcAft>
                <a:spcPts val="1200"/>
              </a:spcAft>
            </a:pPr>
            <a:r>
              <a:rPr lang="ja-JP" altLang="en-US" sz="2000" b="1">
                <a:solidFill>
                  <a:schemeClr val="tx1">
                    <a:lumMod val="85000"/>
                    <a:lumOff val="15000"/>
                  </a:schemeClr>
                </a:solidFill>
                <a:latin typeface="Hiragino Kaku Gothic Pro W3" panose="020B0300000000000000" pitchFamily="34" charset="-128"/>
                <a:ea typeface="Hiragino Kaku Gothic Pro W3" panose="020B0300000000000000" pitchFamily="34" charset="-128"/>
              </a:rPr>
              <a:t>最適解を説明し関係者の意思決定を求める</a:t>
            </a:r>
            <a:endParaRPr lang="en-US" altLang="ja-JP" sz="2000" b="1" dirty="0">
              <a:solidFill>
                <a:schemeClr val="tx1">
                  <a:lumMod val="85000"/>
                  <a:lumOff val="15000"/>
                </a:schemeClr>
              </a:solidFill>
              <a:latin typeface="Hiragino Kaku Gothic Pro W3" panose="020B0300000000000000" pitchFamily="34" charset="-128"/>
              <a:ea typeface="Hiragino Kaku Gothic Pro W3" panose="020B0300000000000000" pitchFamily="34" charset="-128"/>
            </a:endParaRPr>
          </a:p>
        </p:txBody>
      </p:sp>
      <p:sp>
        <p:nvSpPr>
          <p:cNvPr id="170" name="下矢印 169">
            <a:extLst>
              <a:ext uri="{FF2B5EF4-FFF2-40B4-BE49-F238E27FC236}">
                <a16:creationId xmlns:a16="http://schemas.microsoft.com/office/drawing/2014/main" id="{68E2C494-31BA-1C8F-68D1-F7D74E18F8DE}"/>
              </a:ext>
            </a:extLst>
          </p:cNvPr>
          <p:cNvSpPr/>
          <p:nvPr/>
        </p:nvSpPr>
        <p:spPr>
          <a:xfrm>
            <a:off x="4648200" y="3332616"/>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左右矢印 170">
            <a:extLst>
              <a:ext uri="{FF2B5EF4-FFF2-40B4-BE49-F238E27FC236}">
                <a16:creationId xmlns:a16="http://schemas.microsoft.com/office/drawing/2014/main" id="{00A38C54-D045-76FF-99EF-0C4DCB606DE0}"/>
              </a:ext>
            </a:extLst>
          </p:cNvPr>
          <p:cNvSpPr/>
          <p:nvPr/>
        </p:nvSpPr>
        <p:spPr>
          <a:xfrm>
            <a:off x="8801102" y="4450476"/>
            <a:ext cx="1600200" cy="744084"/>
          </a:xfrm>
          <a:prstGeom prst="leftRight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下矢印 171">
            <a:extLst>
              <a:ext uri="{FF2B5EF4-FFF2-40B4-BE49-F238E27FC236}">
                <a16:creationId xmlns:a16="http://schemas.microsoft.com/office/drawing/2014/main" id="{4CC338FD-DD69-9AED-5397-A7D13AC4A815}"/>
              </a:ext>
            </a:extLst>
          </p:cNvPr>
          <p:cNvSpPr/>
          <p:nvPr/>
        </p:nvSpPr>
        <p:spPr>
          <a:xfrm>
            <a:off x="4648200" y="5582452"/>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下矢印 172">
            <a:extLst>
              <a:ext uri="{FF2B5EF4-FFF2-40B4-BE49-F238E27FC236}">
                <a16:creationId xmlns:a16="http://schemas.microsoft.com/office/drawing/2014/main" id="{B3EFC716-6938-9775-3449-E4712E9563B5}"/>
              </a:ext>
            </a:extLst>
          </p:cNvPr>
          <p:cNvSpPr/>
          <p:nvPr/>
        </p:nvSpPr>
        <p:spPr>
          <a:xfrm>
            <a:off x="4648200" y="7846275"/>
            <a:ext cx="1600200" cy="744084"/>
          </a:xfrm>
          <a:prstGeom prst="downArrow">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加算記号 175">
            <a:extLst>
              <a:ext uri="{FF2B5EF4-FFF2-40B4-BE49-F238E27FC236}">
                <a16:creationId xmlns:a16="http://schemas.microsoft.com/office/drawing/2014/main" id="{0D251077-40E3-AA4E-9E7C-026A7A11F064}"/>
              </a:ext>
            </a:extLst>
          </p:cNvPr>
          <p:cNvSpPr/>
          <p:nvPr/>
        </p:nvSpPr>
        <p:spPr>
          <a:xfrm>
            <a:off x="9010769" y="8786972"/>
            <a:ext cx="1168398" cy="1199232"/>
          </a:xfrm>
          <a:prstGeom prst="mathPlus">
            <a:avLst/>
          </a:prstGeom>
          <a:noFill/>
          <a:ln w="38100">
            <a:solidFill>
              <a:srgbClr val="1C45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3608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D3B35-04B8-961C-31AE-E67FE659BBA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B36BBA5-2CC7-F7CE-D878-E5BFA5F6C8BB}"/>
              </a:ext>
            </a:extLst>
          </p:cNvPr>
          <p:cNvSpPr>
            <a:spLocks noGrp="1"/>
          </p:cNvSpPr>
          <p:nvPr>
            <p:ph type="title"/>
          </p:nvPr>
        </p:nvSpPr>
        <p:spPr/>
        <p:txBody>
          <a:bodyPr/>
          <a:lstStyle/>
          <a:p>
            <a:r>
              <a:rPr kumimoji="1" lang="ja-JP" altLang="en-US"/>
              <a:t>目標設定過程／問題解決の評価基準</a:t>
            </a:r>
          </a:p>
        </p:txBody>
      </p:sp>
      <p:sp>
        <p:nvSpPr>
          <p:cNvPr id="3" name="コンテンツ プレースホルダー 2">
            <a:extLst>
              <a:ext uri="{FF2B5EF4-FFF2-40B4-BE49-F238E27FC236}">
                <a16:creationId xmlns:a16="http://schemas.microsoft.com/office/drawing/2014/main" id="{8A40EBA6-FA35-DF6F-8FEF-B8A78AA59B29}"/>
              </a:ext>
            </a:extLst>
          </p:cNvPr>
          <p:cNvSpPr>
            <a:spLocks noGrp="1"/>
          </p:cNvSpPr>
          <p:nvPr>
            <p:ph idx="1"/>
          </p:nvPr>
        </p:nvSpPr>
        <p:spPr>
          <a:xfrm>
            <a:off x="838200" y="2068683"/>
            <a:ext cx="16916400" cy="8408817"/>
          </a:xfrm>
        </p:spPr>
        <p:txBody>
          <a:bodyPr>
            <a:normAutofit/>
          </a:bodyPr>
          <a:lstStyle/>
          <a:p>
            <a:r>
              <a:rPr kumimoji="1" lang="ja-JP" altLang="en-US"/>
              <a:t>「個別最適な学び」を提供する方法</a:t>
            </a:r>
            <a:endParaRPr kumimoji="1" lang="en-US" altLang="ja-JP" dirty="0"/>
          </a:p>
          <a:p>
            <a:pPr lvl="1"/>
            <a:r>
              <a:rPr kumimoji="1" lang="en-US" altLang="ja-JP" dirty="0"/>
              <a:t>AI</a:t>
            </a:r>
            <a:r>
              <a:rPr kumimoji="1" lang="ja-JP" altLang="en-US"/>
              <a:t>を用いた個別最適化学習（アダプティブラーニング）</a:t>
            </a:r>
            <a:endParaRPr kumimoji="1" lang="en-US" altLang="ja-JP" dirty="0"/>
          </a:p>
          <a:p>
            <a:r>
              <a:rPr kumimoji="1" lang="ja-JP" altLang="en-US"/>
              <a:t>長期的な利用</a:t>
            </a:r>
            <a:endParaRPr kumimoji="1" lang="en-US" altLang="ja-JP" dirty="0"/>
          </a:p>
          <a:p>
            <a:pPr lvl="1"/>
            <a:r>
              <a:rPr kumimoji="1" lang="ja-JP" altLang="en-US"/>
              <a:t>過去の自分の学習履歴はすべて蓄積され、学習データに使われる</a:t>
            </a:r>
            <a:endParaRPr kumimoji="1" lang="en-US" altLang="ja-JP" dirty="0"/>
          </a:p>
          <a:p>
            <a:r>
              <a:rPr kumimoji="1" lang="ja-JP" altLang="en-US"/>
              <a:t>目標とすること</a:t>
            </a:r>
            <a:endParaRPr kumimoji="1" lang="en-US" altLang="ja-JP" dirty="0"/>
          </a:p>
          <a:p>
            <a:pPr lvl="1"/>
            <a:r>
              <a:rPr kumimoji="1" lang="ja-JP" altLang="en-US"/>
              <a:t>個別最適な学びが実現されていること</a:t>
            </a:r>
            <a:endParaRPr kumimoji="1" lang="en-US" altLang="ja-JP" dirty="0"/>
          </a:p>
          <a:p>
            <a:pPr lvl="1"/>
            <a:r>
              <a:rPr kumimoji="1" lang="ja-JP" altLang="en-US"/>
              <a:t>セキュリティ的に安心して利用できるサービスであること</a:t>
            </a:r>
            <a:endParaRPr kumimoji="1" lang="en-US" altLang="ja-JP" dirty="0"/>
          </a:p>
          <a:p>
            <a:pPr lvl="1"/>
            <a:r>
              <a:rPr kumimoji="1" lang="ja-JP" altLang="en-US"/>
              <a:t>その学習を評価改善しながら利用できること</a:t>
            </a:r>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824485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366E0-F5F3-E952-000B-CCCF19E7054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1AF9F3-93FF-9D78-B4D2-E83648D53F1F}"/>
              </a:ext>
            </a:extLst>
          </p:cNvPr>
          <p:cNvSpPr>
            <a:spLocks noGrp="1"/>
          </p:cNvSpPr>
          <p:nvPr>
            <p:ph type="title"/>
          </p:nvPr>
        </p:nvSpPr>
        <p:spPr/>
        <p:txBody>
          <a:bodyPr/>
          <a:lstStyle/>
          <a:p>
            <a:r>
              <a:rPr kumimoji="1" lang="ja-JP" altLang="en-US"/>
              <a:t>代替案発想過程</a:t>
            </a:r>
          </a:p>
        </p:txBody>
      </p:sp>
      <p:sp>
        <p:nvSpPr>
          <p:cNvPr id="3" name="コンテンツ プレースホルダー 2">
            <a:extLst>
              <a:ext uri="{FF2B5EF4-FFF2-40B4-BE49-F238E27FC236}">
                <a16:creationId xmlns:a16="http://schemas.microsoft.com/office/drawing/2014/main" id="{9679770C-CA5E-5F79-3EEB-5B251427A810}"/>
              </a:ext>
            </a:extLst>
          </p:cNvPr>
          <p:cNvSpPr>
            <a:spLocks noGrp="1"/>
          </p:cNvSpPr>
          <p:nvPr>
            <p:ph idx="1"/>
          </p:nvPr>
        </p:nvSpPr>
        <p:spPr>
          <a:xfrm>
            <a:off x="838200" y="2068683"/>
            <a:ext cx="16916400" cy="7951617"/>
          </a:xfrm>
        </p:spPr>
        <p:txBody>
          <a:bodyPr>
            <a:normAutofit lnSpcReduction="10000"/>
          </a:bodyPr>
          <a:lstStyle/>
          <a:p>
            <a:pPr marL="0" indent="0">
              <a:buNone/>
            </a:pPr>
            <a:r>
              <a:rPr kumimoji="1" lang="ja-JP" altLang="en-US"/>
              <a:t>代替案の例（他に代替案を考えても一向に構わない）</a:t>
            </a:r>
            <a:endParaRPr kumimoji="1" lang="en-US" altLang="ja-JP" dirty="0"/>
          </a:p>
          <a:p>
            <a:pPr marL="742950" indent="-742950">
              <a:buFont typeface="+mj-lt"/>
              <a:buAutoNum type="arabicPeriod"/>
            </a:pPr>
            <a:r>
              <a:rPr kumimoji="1" lang="en-US" altLang="ja-JP" dirty="0"/>
              <a:t>AI</a:t>
            </a:r>
            <a:r>
              <a:rPr kumimoji="1" lang="ja-JP" altLang="en-US"/>
              <a:t>を使った個別最適化学習システム</a:t>
            </a:r>
            <a:endParaRPr kumimoji="1" lang="en-US" altLang="ja-JP" dirty="0"/>
          </a:p>
          <a:p>
            <a:pPr lvl="1"/>
            <a:r>
              <a:rPr kumimoji="1" lang="en-US" altLang="ja-JP" dirty="0"/>
              <a:t>AI</a:t>
            </a:r>
            <a:r>
              <a:rPr kumimoji="1" lang="ja-JP" altLang="en-US"/>
              <a:t>が一人ひとりの勉強の履歴を学習してそれに合わせた指導を行うシステム</a:t>
            </a:r>
            <a:endParaRPr kumimoji="1" lang="en-US" altLang="ja-JP" dirty="0"/>
          </a:p>
          <a:p>
            <a:pPr lvl="1"/>
            <a:r>
              <a:rPr kumimoji="1" lang="ja-JP" altLang="en-US"/>
              <a:t>学習に使うのは自分の模試の成績や、高校の成績など</a:t>
            </a:r>
            <a:endParaRPr kumimoji="1" lang="en-US" altLang="ja-JP" dirty="0"/>
          </a:p>
          <a:p>
            <a:pPr lvl="1"/>
            <a:r>
              <a:rPr kumimoji="1" lang="ja-JP" altLang="en-US"/>
              <a:t>先生の介入はない</a:t>
            </a:r>
            <a:endParaRPr kumimoji="1" lang="en-US" altLang="ja-JP" dirty="0"/>
          </a:p>
          <a:p>
            <a:pPr marL="742950" indent="-742950">
              <a:buFont typeface="+mj-lt"/>
              <a:buAutoNum type="arabicPeriod"/>
            </a:pPr>
            <a:r>
              <a:rPr kumimoji="1" lang="en-US" altLang="ja-JP" dirty="0"/>
              <a:t>AI</a:t>
            </a:r>
            <a:r>
              <a:rPr kumimoji="1" lang="ja-JP" altLang="en-US"/>
              <a:t>を使わない従来のアルゴリズムベース（ルールベース</a:t>
            </a:r>
            <a:r>
              <a:rPr kumimoji="1" lang="en-US" altLang="ja-JP" dirty="0"/>
              <a:t>AI</a:t>
            </a:r>
            <a:r>
              <a:rPr kumimoji="1" lang="ja-JP" altLang="en-US"/>
              <a:t>）による</a:t>
            </a:r>
            <a:br>
              <a:rPr kumimoji="1" lang="en-US" altLang="ja-JP" dirty="0"/>
            </a:br>
            <a:r>
              <a:rPr kumimoji="1" lang="ja-JP" altLang="en-US"/>
              <a:t>学習支援システム</a:t>
            </a:r>
            <a:endParaRPr kumimoji="1" lang="en-US" altLang="ja-JP" dirty="0"/>
          </a:p>
          <a:p>
            <a:pPr lvl="1"/>
            <a:r>
              <a:rPr kumimoji="1" lang="ja-JP" altLang="en-US"/>
              <a:t>間違えた問題が解けるようになるまで表示されたり、問題の出題がランダムになったりするもの</a:t>
            </a:r>
            <a:endParaRPr kumimoji="1" lang="en-US" altLang="ja-JP" dirty="0"/>
          </a:p>
          <a:p>
            <a:pPr lvl="1"/>
            <a:r>
              <a:rPr kumimoji="1" lang="ja-JP" altLang="en-US"/>
              <a:t>教師が確認しながら進め方を選べる</a:t>
            </a:r>
          </a:p>
        </p:txBody>
      </p:sp>
    </p:spTree>
    <p:extLst>
      <p:ext uri="{BB962C8B-B14F-4D97-AF65-F5344CB8AC3E}">
        <p14:creationId xmlns:p14="http://schemas.microsoft.com/office/powerpoint/2010/main" val="3620827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B6E3B-1011-5746-F35F-C9FED94E1A4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2796088-E341-AB5D-BEA0-E740D283DE8A}"/>
              </a:ext>
            </a:extLst>
          </p:cNvPr>
          <p:cNvSpPr>
            <a:spLocks noGrp="1"/>
          </p:cNvSpPr>
          <p:nvPr>
            <p:ph type="title"/>
          </p:nvPr>
        </p:nvSpPr>
        <p:spPr/>
        <p:txBody>
          <a:bodyPr/>
          <a:lstStyle/>
          <a:p>
            <a:r>
              <a:rPr kumimoji="1" lang="ja-JP" altLang="en-US"/>
              <a:t>合理的判断の基準例</a:t>
            </a:r>
          </a:p>
        </p:txBody>
      </p:sp>
      <p:sp>
        <p:nvSpPr>
          <p:cNvPr id="3" name="コンテンツ プレースホルダー 2">
            <a:extLst>
              <a:ext uri="{FF2B5EF4-FFF2-40B4-BE49-F238E27FC236}">
                <a16:creationId xmlns:a16="http://schemas.microsoft.com/office/drawing/2014/main" id="{6F1E6D8E-D47A-8DA6-7907-97DAAB959EFF}"/>
              </a:ext>
            </a:extLst>
          </p:cNvPr>
          <p:cNvSpPr>
            <a:spLocks noGrp="1"/>
          </p:cNvSpPr>
          <p:nvPr>
            <p:ph idx="1"/>
          </p:nvPr>
        </p:nvSpPr>
        <p:spPr>
          <a:xfrm>
            <a:off x="838200" y="2068683"/>
            <a:ext cx="16916400" cy="8218317"/>
          </a:xfrm>
        </p:spPr>
        <p:txBody>
          <a:bodyPr>
            <a:normAutofit/>
          </a:bodyPr>
          <a:lstStyle/>
          <a:p>
            <a:r>
              <a:rPr kumimoji="1" lang="ja-JP" altLang="en-US"/>
              <a:t>システムの信憑性の観点</a:t>
            </a:r>
            <a:endParaRPr kumimoji="1" lang="en-US" altLang="ja-JP" dirty="0"/>
          </a:p>
          <a:p>
            <a:r>
              <a:rPr kumimoji="1" lang="ja-JP" altLang="en-US"/>
              <a:t>自分自身のデータはどれくらいなら学習に使われても許せるか？</a:t>
            </a:r>
            <a:endParaRPr kumimoji="1" lang="en-US" altLang="ja-JP" dirty="0"/>
          </a:p>
          <a:p>
            <a:r>
              <a:rPr kumimoji="1" lang="ja-JP" altLang="en-US"/>
              <a:t>サービスの持続性（途中でサービス終了してしまう可能性）</a:t>
            </a:r>
            <a:endParaRPr kumimoji="1" lang="en-US" altLang="ja-JP" dirty="0"/>
          </a:p>
          <a:p>
            <a:r>
              <a:rPr kumimoji="1" lang="ja-JP" altLang="en-US"/>
              <a:t>コスト</a:t>
            </a:r>
            <a:endParaRPr kumimoji="1" lang="en-US" altLang="ja-JP" dirty="0"/>
          </a:p>
          <a:p>
            <a:pPr lvl="1"/>
            <a:r>
              <a:rPr kumimoji="1" lang="ja-JP" altLang="en-US"/>
              <a:t>こうしたサービスの利用にはお金がかかる</a:t>
            </a:r>
            <a:endParaRPr kumimoji="1" lang="en-US" altLang="ja-JP" dirty="0"/>
          </a:p>
          <a:p>
            <a:pPr lvl="1"/>
            <a:r>
              <a:rPr kumimoji="1" lang="ja-JP" altLang="en-US"/>
              <a:t>そのお金は出すべきお金なのか？</a:t>
            </a:r>
            <a:endParaRPr kumimoji="1" lang="en-US" altLang="ja-JP" dirty="0"/>
          </a:p>
          <a:p>
            <a:pPr lvl="1"/>
            <a:r>
              <a:rPr kumimoji="1" lang="ja-JP" altLang="en-US"/>
              <a:t>親御さんに意見を聞いてみるとよいかも。</a:t>
            </a:r>
            <a:endParaRPr kumimoji="1" lang="en-US" altLang="ja-JP" dirty="0"/>
          </a:p>
          <a:p>
            <a:r>
              <a:rPr kumimoji="1" lang="ja-JP" altLang="en-US"/>
              <a:t>別のサービスなどとの連携が行われる場合は？</a:t>
            </a:r>
            <a:endParaRPr kumimoji="1" lang="en-US" altLang="ja-JP" dirty="0"/>
          </a:p>
          <a:p>
            <a:pPr lvl="1"/>
            <a:r>
              <a:rPr kumimoji="1" lang="ja-JP" altLang="en-US"/>
              <a:t>マイナンバーと自分の学習履歴が結びつくこととか</a:t>
            </a:r>
            <a:endParaRPr kumimoji="1" lang="en-US" altLang="ja-JP" dirty="0"/>
          </a:p>
        </p:txBody>
      </p:sp>
    </p:spTree>
    <p:extLst>
      <p:ext uri="{BB962C8B-B14F-4D97-AF65-F5344CB8AC3E}">
        <p14:creationId xmlns:p14="http://schemas.microsoft.com/office/powerpoint/2010/main" val="28846100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5D8ED-8DE9-00BC-6061-98B04878430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D2D1151-3655-BD62-CFE5-3F71E013B8F4}"/>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33D2079E-FA66-1ED0-28F5-4DB4DAB45733}"/>
              </a:ext>
            </a:extLst>
          </p:cNvPr>
          <p:cNvSpPr>
            <a:spLocks noGrp="1"/>
          </p:cNvSpPr>
          <p:nvPr>
            <p:ph idx="1"/>
          </p:nvPr>
        </p:nvSpPr>
        <p:spPr/>
        <p:txBody>
          <a:bodyPr>
            <a:normAutofit fontScale="92500" lnSpcReduction="10000"/>
          </a:bodyPr>
          <a:lstStyle/>
          <a:p>
            <a:pPr marL="0" indent="0">
              <a:buNone/>
            </a:pPr>
            <a:r>
              <a:rPr kumimoji="1" lang="ja-JP" altLang="en-US"/>
              <a:t>今日の授業の流れに則して、</a:t>
            </a:r>
            <a:endParaRPr kumimoji="1" lang="en-US" altLang="ja-JP" dirty="0"/>
          </a:p>
          <a:p>
            <a:r>
              <a:rPr kumimoji="1" lang="en-US" altLang="ja-JP" dirty="0"/>
              <a:t>AI</a:t>
            </a:r>
            <a:r>
              <a:rPr kumimoji="1" lang="ja-JP" altLang="en-US"/>
              <a:t>などを使用した個別最適化学習は有用なのか？</a:t>
            </a:r>
            <a:endParaRPr kumimoji="1" lang="en-US" altLang="ja-JP" dirty="0"/>
          </a:p>
          <a:p>
            <a:pPr lvl="1"/>
            <a:r>
              <a:rPr kumimoji="1" lang="ja-JP" altLang="en-US"/>
              <a:t>本当に</a:t>
            </a:r>
            <a:r>
              <a:rPr kumimoji="1" lang="en-US" altLang="ja-JP" dirty="0"/>
              <a:t>AI</a:t>
            </a:r>
            <a:r>
              <a:rPr kumimoji="1" lang="ja-JP" altLang="en-US"/>
              <a:t>が正しく適応してくれるのか？</a:t>
            </a:r>
            <a:endParaRPr kumimoji="1" lang="en-US" altLang="ja-JP" dirty="0"/>
          </a:p>
          <a:p>
            <a:pPr lvl="1"/>
            <a:r>
              <a:rPr kumimoji="1" lang="ja-JP" altLang="en-US"/>
              <a:t>個人情報などのセキュリティ面から見ても、有用か？</a:t>
            </a:r>
            <a:endParaRPr kumimoji="1" lang="en-US" altLang="ja-JP" dirty="0"/>
          </a:p>
          <a:p>
            <a:r>
              <a:rPr kumimoji="1" lang="ja-JP" altLang="en-US"/>
              <a:t>個別最適化学習を</a:t>
            </a:r>
            <a:r>
              <a:rPr kumimoji="1" lang="en-US" altLang="ja-JP" dirty="0"/>
              <a:t>ICT</a:t>
            </a:r>
            <a:r>
              <a:rPr kumimoji="1" lang="ja-JP" altLang="en-US"/>
              <a:t>を用いて行うのは適切なのか？</a:t>
            </a:r>
            <a:endParaRPr kumimoji="1" lang="en-US" altLang="ja-JP" dirty="0"/>
          </a:p>
          <a:p>
            <a:pPr marL="0" indent="0">
              <a:buNone/>
            </a:pPr>
            <a:r>
              <a:rPr kumimoji="1" lang="ja-JP" altLang="en-US"/>
              <a:t>について考え、根拠をもとに結論を導き発表しなさい。その際には、</a:t>
            </a:r>
            <a:endParaRPr kumimoji="1" lang="en-US" altLang="ja-JP" dirty="0"/>
          </a:p>
          <a:p>
            <a:pPr lvl="1"/>
            <a:r>
              <a:rPr kumimoji="1" lang="ja-JP" altLang="en-US"/>
              <a:t>問題解決の流れを明確に示し</a:t>
            </a:r>
            <a:endParaRPr kumimoji="1" lang="en-US" altLang="ja-JP" dirty="0"/>
          </a:p>
          <a:p>
            <a:pPr lvl="1"/>
            <a:r>
              <a:rPr kumimoji="1" lang="ja-JP" altLang="en-US"/>
              <a:t>根拠に基づいて</a:t>
            </a:r>
            <a:endParaRPr kumimoji="1" lang="en-US" altLang="ja-JP" dirty="0"/>
          </a:p>
          <a:p>
            <a:pPr marL="0" indent="0">
              <a:buNone/>
            </a:pPr>
            <a:r>
              <a:rPr kumimoji="1" lang="ja-JP" altLang="en-US"/>
              <a:t>結論を導くこと。</a:t>
            </a:r>
            <a:endParaRPr kumimoji="1" lang="en-US" altLang="ja-JP" dirty="0"/>
          </a:p>
        </p:txBody>
      </p:sp>
    </p:spTree>
    <p:extLst>
      <p:ext uri="{BB962C8B-B14F-4D97-AF65-F5344CB8AC3E}">
        <p14:creationId xmlns:p14="http://schemas.microsoft.com/office/powerpoint/2010/main" val="437582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3CED8-B607-13A7-1DB0-2DE320CA579A}"/>
              </a:ext>
            </a:extLst>
          </p:cNvPr>
          <p:cNvSpPr>
            <a:spLocks noGrp="1"/>
          </p:cNvSpPr>
          <p:nvPr>
            <p:ph type="title"/>
          </p:nvPr>
        </p:nvSpPr>
        <p:spPr/>
        <p:txBody>
          <a:bodyPr/>
          <a:lstStyle/>
          <a:p>
            <a:r>
              <a:rPr kumimoji="1" lang="ja-JP" altLang="en-US"/>
              <a:t>復習</a:t>
            </a:r>
          </a:p>
        </p:txBody>
      </p:sp>
    </p:spTree>
    <p:extLst>
      <p:ext uri="{BB962C8B-B14F-4D97-AF65-F5344CB8AC3E}">
        <p14:creationId xmlns:p14="http://schemas.microsoft.com/office/powerpoint/2010/main" val="430350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FF3C8-70E8-6291-9275-46FB29B968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C8D68D-43A8-9E42-2A03-5EDDC828592B}"/>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93E7B933-8A73-54BE-C384-42B1E001B876}"/>
              </a:ext>
            </a:extLst>
          </p:cNvPr>
          <p:cNvSpPr>
            <a:spLocks noGrp="1"/>
          </p:cNvSpPr>
          <p:nvPr>
            <p:ph idx="1"/>
          </p:nvPr>
        </p:nvSpPr>
        <p:spPr/>
        <p:txBody>
          <a:bodyPr/>
          <a:lstStyle/>
          <a:p>
            <a:r>
              <a:rPr kumimoji="1" lang="ja-JP" altLang="en-US"/>
              <a:t>今まで学んできた情報の知識を思い出して、これからの問題解決に使うことができる。</a:t>
            </a:r>
            <a:endParaRPr kumimoji="1" lang="en-US" altLang="ja-JP" dirty="0"/>
          </a:p>
          <a:p>
            <a:r>
              <a:rPr kumimoji="1" lang="ja-JP" altLang="en-US"/>
              <a:t>自動運転技術やマイナンバー制度を考察する際に用いた問題分析の方法「縦糸・横糸モデル」を思い出し、本授業で扱う問題解決にその方法を自ら使うことができる。</a:t>
            </a:r>
            <a:endParaRPr kumimoji="1" lang="en-US" altLang="ja-JP" dirty="0"/>
          </a:p>
          <a:p>
            <a:r>
              <a:rPr kumimoji="1" lang="ja-JP" altLang="en-US"/>
              <a:t>自分が行った方法をより良くする方法を提案できる。</a:t>
            </a:r>
            <a:endParaRPr kumimoji="1" lang="en-US" altLang="ja-JP" dirty="0"/>
          </a:p>
          <a:p>
            <a:r>
              <a:rPr kumimoji="1" lang="ja-JP" altLang="en-US"/>
              <a:t>日常生活においても、「問題解決の縦糸・横糸</a:t>
            </a:r>
            <a:br>
              <a:rPr kumimoji="1" lang="en-US" altLang="ja-JP" dirty="0"/>
            </a:br>
            <a:r>
              <a:rPr kumimoji="1" lang="ja-JP" altLang="en-US"/>
              <a:t>モデル」が適用できそうな場面を見出せるようになる。</a:t>
            </a:r>
            <a:endParaRPr kumimoji="1" lang="en-US" altLang="ja-JP" dirty="0"/>
          </a:p>
        </p:txBody>
      </p:sp>
      <p:pic>
        <p:nvPicPr>
          <p:cNvPr id="3074" name="Picture 2" descr="まとめサイトのイラスト">
            <a:extLst>
              <a:ext uri="{FF2B5EF4-FFF2-40B4-BE49-F238E27FC236}">
                <a16:creationId xmlns:a16="http://schemas.microsoft.com/office/drawing/2014/main" id="{B554F51D-2C8D-DBD1-39F5-5DA14684D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4246" y="5421532"/>
            <a:ext cx="4618991" cy="467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597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9A7D6E99-1003-3F9F-DFE0-8B59DD09305D}"/>
              </a:ext>
            </a:extLst>
          </p:cNvPr>
          <p:cNvSpPr txBox="1"/>
          <p:nvPr/>
        </p:nvSpPr>
        <p:spPr>
          <a:xfrm>
            <a:off x="1028700" y="4732972"/>
            <a:ext cx="16230600" cy="821055"/>
          </a:xfrm>
          <a:prstGeom prst="rect">
            <a:avLst/>
          </a:prstGeom>
        </p:spPr>
        <p:txBody>
          <a:bodyPr lIns="0" tIns="0" rIns="0" bIns="0" rtlCol="0" anchor="t">
            <a:spAutoFit/>
          </a:bodyPr>
          <a:lstStyle/>
          <a:p>
            <a:pPr algn="ctr">
              <a:lnSpc>
                <a:spcPts val="6719"/>
              </a:lnSpc>
            </a:pPr>
            <a:r>
              <a:rPr lang="en-US" sz="4800" b="1" dirty="0" err="1">
                <a:solidFill>
                  <a:srgbClr val="545454"/>
                </a:solidFill>
                <a:latin typeface="Noto Sans JP Bold"/>
                <a:ea typeface="Noto Sans JP Bold"/>
                <a:cs typeface="Noto Sans JP Bold"/>
                <a:sym typeface="Noto Sans JP Bold"/>
              </a:rPr>
              <a:t>お疲れ様でした</a:t>
            </a:r>
            <a:r>
              <a:rPr lang="en-US" sz="4800" b="1" dirty="0">
                <a:solidFill>
                  <a:srgbClr val="545454"/>
                </a:solidFill>
                <a:latin typeface="Noto Sans JP Bold"/>
                <a:ea typeface="Noto Sans JP Bold"/>
                <a:cs typeface="Noto Sans JP Bold"/>
                <a:sym typeface="Noto Sans JP Bold"/>
              </a:rPr>
              <a:t>！</a:t>
            </a:r>
          </a:p>
        </p:txBody>
      </p:sp>
    </p:spTree>
    <p:extLst>
      <p:ext uri="{BB962C8B-B14F-4D97-AF65-F5344CB8AC3E}">
        <p14:creationId xmlns:p14="http://schemas.microsoft.com/office/powerpoint/2010/main" val="364940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E4F2B-BDF3-AD6A-73E4-2D2662E00B58}"/>
              </a:ext>
            </a:extLst>
          </p:cNvPr>
          <p:cNvSpPr>
            <a:spLocks noGrp="1"/>
          </p:cNvSpPr>
          <p:nvPr>
            <p:ph type="title"/>
          </p:nvPr>
        </p:nvSpPr>
        <p:spPr/>
        <p:txBody>
          <a:bodyPr/>
          <a:lstStyle/>
          <a:p>
            <a:r>
              <a:rPr kumimoji="1" lang="ja-JP" altLang="en-US"/>
              <a:t>極形式</a:t>
            </a:r>
          </a:p>
        </p:txBody>
      </p:sp>
      <p:sp>
        <p:nvSpPr>
          <p:cNvPr id="3" name="コンテンツ プレースホルダー 2">
            <a:extLst>
              <a:ext uri="{FF2B5EF4-FFF2-40B4-BE49-F238E27FC236}">
                <a16:creationId xmlns:a16="http://schemas.microsoft.com/office/drawing/2014/main" id="{42CF20FB-5987-A3D3-106C-8692A4F61B18}"/>
              </a:ext>
            </a:extLst>
          </p:cNvPr>
          <p:cNvSpPr>
            <a:spLocks noGrp="1"/>
          </p:cNvSpPr>
          <p:nvPr>
            <p:ph idx="1"/>
          </p:nvPr>
        </p:nvSpPr>
        <p:spPr>
          <a:xfrm>
            <a:off x="838200" y="2068683"/>
            <a:ext cx="16916400" cy="7799217"/>
          </a:xfrm>
        </p:spPr>
        <p:txBody>
          <a:bodyPr>
            <a:normAutofit/>
          </a:bodyPr>
          <a:lstStyle/>
          <a:p>
            <a:r>
              <a:rPr kumimoji="1" lang="ja-JP" altLang="en-US"/>
              <a:t>本時に扱う極座標は本質的に極形式と同じ</a:t>
            </a:r>
            <a:endParaRPr kumimoji="1" lang="en-US" altLang="ja-JP" dirty="0"/>
          </a:p>
          <a:p>
            <a:r>
              <a:rPr kumimoji="1" lang="ja-JP" altLang="en-US"/>
              <a:t>複素数　　　　　</a:t>
            </a:r>
            <a:r>
              <a:rPr kumimoji="1" lang="en-US" altLang="ja-JP" dirty="0"/>
              <a:t> </a:t>
            </a:r>
            <a:r>
              <a:rPr kumimoji="1" lang="ja-JP" altLang="en-US"/>
              <a:t>を考える</a:t>
            </a:r>
            <a:endParaRPr kumimoji="1" lang="en-US" altLang="ja-JP" dirty="0"/>
          </a:p>
          <a:p>
            <a:pPr lvl="1"/>
            <a:r>
              <a:rPr kumimoji="1" lang="ja-JP" altLang="en-US"/>
              <a:t>　に対応する複素数平面上の点を</a:t>
            </a:r>
            <a:r>
              <a:rPr kumimoji="1" lang="en-US" altLang="ja-JP" dirty="0"/>
              <a:t>P</a:t>
            </a:r>
          </a:p>
          <a:p>
            <a:pPr lvl="1"/>
            <a:r>
              <a:rPr kumimoji="1" lang="ja-JP" altLang="en-US"/>
              <a:t>　　　　</a:t>
            </a:r>
            <a:endParaRPr kumimoji="1" lang="en-US" altLang="ja-JP" dirty="0"/>
          </a:p>
          <a:p>
            <a:pPr lvl="1"/>
            <a:r>
              <a:rPr kumimoji="1" lang="ja-JP" altLang="en-US"/>
              <a:t>実軸の正の方向とのなす角を</a:t>
            </a:r>
            <a:endParaRPr kumimoji="1" lang="en-US" altLang="ja-JP" dirty="0"/>
          </a:p>
          <a:p>
            <a:r>
              <a:rPr kumimoji="1" lang="ja-JP" altLang="en-US"/>
              <a:t>点</a:t>
            </a:r>
            <a:r>
              <a:rPr kumimoji="1" lang="en-US" altLang="ja-JP" dirty="0"/>
              <a:t>P</a:t>
            </a:r>
            <a:r>
              <a:rPr kumimoji="1" lang="ja-JP" altLang="en-US"/>
              <a:t>は次のように書ける。</a:t>
            </a:r>
            <a:endParaRPr kumimoji="1" lang="en-US" altLang="ja-JP" dirty="0"/>
          </a:p>
          <a:p>
            <a:endParaRPr kumimoji="1" lang="en-US" altLang="ja-JP" dirty="0"/>
          </a:p>
          <a:p>
            <a:pPr marL="0" indent="0">
              <a:buNone/>
            </a:pPr>
            <a:r>
              <a:rPr kumimoji="1" lang="ja-JP" altLang="en-US"/>
              <a:t>　これを</a:t>
            </a:r>
            <a:r>
              <a:rPr kumimoji="1" lang="ja-JP" altLang="en-US" sz="4400" b="1" u="sng">
                <a:solidFill>
                  <a:srgbClr val="FF0000"/>
                </a:solidFill>
                <a:latin typeface="Hiragino Kaku Gothic Pro W6" panose="020B0300000000000000" pitchFamily="34" charset="-128"/>
                <a:ea typeface="Hiragino Kaku Gothic Pro W6" panose="020B0300000000000000" pitchFamily="34" charset="-128"/>
              </a:rPr>
              <a:t>極形式</a:t>
            </a:r>
            <a:r>
              <a:rPr kumimoji="1" lang="ja-JP" altLang="en-US"/>
              <a:t>と言った。</a:t>
            </a:r>
            <a:endParaRPr kumimoji="1" lang="en-US" altLang="ja-JP" dirty="0"/>
          </a:p>
        </p:txBody>
      </p:sp>
      <p:pic>
        <p:nvPicPr>
          <p:cNvPr id="5" name="図 4" descr="\documentclass{article}&#10;\usepackage{base, math_phys}&#10;\pagestyle{empty}&#10;\begin{document}&#10;&#10;$z=a+bi$&#10;&#10;&#10;\end{document}" title="IguanaTex Picture Display">
            <a:extLst>
              <a:ext uri="{FF2B5EF4-FFF2-40B4-BE49-F238E27FC236}">
                <a16:creationId xmlns:a16="http://schemas.microsoft.com/office/drawing/2014/main" id="{2BC856C0-119B-F9A2-5BA7-CD9D7194C9F9}"/>
              </a:ext>
            </a:extLst>
          </p:cNvPr>
          <p:cNvPicPr>
            <a:picLocks noChangeAspect="1"/>
          </p:cNvPicPr>
          <p:nvPr>
            <p:custDataLst>
              <p:tags r:id="rId1"/>
            </p:custDataLst>
          </p:nvPr>
        </p:nvPicPr>
        <p:blipFill>
          <a:blip r:embed="rId9"/>
          <a:stretch>
            <a:fillRect/>
          </a:stretch>
        </p:blipFill>
        <p:spPr>
          <a:xfrm>
            <a:off x="2952750" y="3162300"/>
            <a:ext cx="2457450" cy="457200"/>
          </a:xfrm>
          <a:prstGeom prst="rect">
            <a:avLst/>
          </a:prstGeom>
        </p:spPr>
      </p:pic>
      <p:pic>
        <p:nvPicPr>
          <p:cNvPr id="7" name="図 6" descr="\documentclass{article}&#10;\usepackage{base, math_phys}&#10;\pagestyle{empty}&#10;\begin{document}&#10;$z$&#10;&#10;&#10;\end{document}" title="IguanaTex Picture Display">
            <a:extLst>
              <a:ext uri="{FF2B5EF4-FFF2-40B4-BE49-F238E27FC236}">
                <a16:creationId xmlns:a16="http://schemas.microsoft.com/office/drawing/2014/main" id="{FB80032F-838E-F9AA-1E57-9DB68FD83FE0}"/>
              </a:ext>
            </a:extLst>
          </p:cNvPr>
          <p:cNvPicPr>
            <a:picLocks noChangeAspect="1"/>
          </p:cNvPicPr>
          <p:nvPr>
            <p:custDataLst>
              <p:tags r:id="rId2"/>
            </p:custDataLst>
          </p:nvPr>
        </p:nvPicPr>
        <p:blipFill>
          <a:blip r:embed="rId10"/>
          <a:stretch>
            <a:fillRect/>
          </a:stretch>
        </p:blipFill>
        <p:spPr>
          <a:xfrm>
            <a:off x="1828800" y="4152900"/>
            <a:ext cx="304800" cy="304800"/>
          </a:xfrm>
          <a:prstGeom prst="rect">
            <a:avLst/>
          </a:prstGeom>
        </p:spPr>
      </p:pic>
      <p:pic>
        <p:nvPicPr>
          <p:cNvPr id="9" name="図 8" descr="\documentclass{article}&#10;\usepackage{base, math_phys}&#10;\pagestyle{empty}&#10;\begin{document}&#10;$\ns{OP}=r$&#10;&#10;&#10;\end{document}" title="IguanaTex Picture Display">
            <a:extLst>
              <a:ext uri="{FF2B5EF4-FFF2-40B4-BE49-F238E27FC236}">
                <a16:creationId xmlns:a16="http://schemas.microsoft.com/office/drawing/2014/main" id="{DF84A1DE-4A97-7E13-2A90-B77E58BE1418}"/>
              </a:ext>
            </a:extLst>
          </p:cNvPr>
          <p:cNvPicPr>
            <a:picLocks noChangeAspect="1"/>
          </p:cNvPicPr>
          <p:nvPr>
            <p:custDataLst>
              <p:tags r:id="rId3"/>
            </p:custDataLst>
          </p:nvPr>
        </p:nvPicPr>
        <p:blipFill>
          <a:blip r:embed="rId11"/>
          <a:stretch>
            <a:fillRect/>
          </a:stretch>
        </p:blipFill>
        <p:spPr>
          <a:xfrm>
            <a:off x="1828800" y="4964283"/>
            <a:ext cx="1573306" cy="393327"/>
          </a:xfrm>
          <a:prstGeom prst="rect">
            <a:avLst/>
          </a:prstGeom>
        </p:spPr>
      </p:pic>
      <p:pic>
        <p:nvPicPr>
          <p:cNvPr id="11" name="図 10" descr="\documentclass{article}&#10;\usepackage{base, math_phys}&#10;\pagestyle{empty}&#10;\begin{document}&#10;$\theta$&#10;&#10;&#10;\end{document}" title="IguanaTex Picture Display">
            <a:extLst>
              <a:ext uri="{FF2B5EF4-FFF2-40B4-BE49-F238E27FC236}">
                <a16:creationId xmlns:a16="http://schemas.microsoft.com/office/drawing/2014/main" id="{01AE038D-BF4D-71B7-847F-7897FEBC85BC}"/>
              </a:ext>
            </a:extLst>
          </p:cNvPr>
          <p:cNvPicPr>
            <a:picLocks noChangeAspect="1"/>
          </p:cNvPicPr>
          <p:nvPr>
            <p:custDataLst>
              <p:tags r:id="rId4"/>
            </p:custDataLst>
          </p:nvPr>
        </p:nvPicPr>
        <p:blipFill>
          <a:blip r:embed="rId12"/>
          <a:stretch>
            <a:fillRect/>
          </a:stretch>
        </p:blipFill>
        <p:spPr>
          <a:xfrm>
            <a:off x="7696199" y="5829299"/>
            <a:ext cx="245437" cy="429515"/>
          </a:xfrm>
          <a:prstGeom prst="rect">
            <a:avLst/>
          </a:prstGeom>
        </p:spPr>
      </p:pic>
      <p:pic>
        <p:nvPicPr>
          <p:cNvPr id="13" name="図 12" descr="\documentclass{article}&#10;\usepackage{base, math_phys}&#10;\pagestyle{empty}&#10;\begin{document}&#10;&#10;$z=r(\cos\theta+i\sin\theta)$&#10;&#10;&#10;\end{document}" title="IguanaTex Picture Display">
            <a:extLst>
              <a:ext uri="{FF2B5EF4-FFF2-40B4-BE49-F238E27FC236}">
                <a16:creationId xmlns:a16="http://schemas.microsoft.com/office/drawing/2014/main" id="{CC6AC7E7-BE1F-5645-E0A5-29A1A91B63A8}"/>
              </a:ext>
            </a:extLst>
          </p:cNvPr>
          <p:cNvPicPr>
            <a:picLocks noChangeAspect="1"/>
          </p:cNvPicPr>
          <p:nvPr>
            <p:custDataLst>
              <p:tags r:id="rId5"/>
            </p:custDataLst>
          </p:nvPr>
        </p:nvPicPr>
        <p:blipFill>
          <a:blip r:embed="rId13"/>
          <a:stretch>
            <a:fillRect/>
          </a:stretch>
        </p:blipFill>
        <p:spPr>
          <a:xfrm>
            <a:off x="3022196" y="7683346"/>
            <a:ext cx="4919441" cy="572028"/>
          </a:xfrm>
          <a:prstGeom prst="rect">
            <a:avLst/>
          </a:prstGeom>
        </p:spPr>
      </p:pic>
      <p:pic>
        <p:nvPicPr>
          <p:cNvPr id="19" name="図 18" descr="\documentclass{article}&#10;\usepackage{base, math_phys}&#10;\pagestyle{empty}&#10;\begin{document}&#10;\begin{tikzpicture}[scale=2, &gt;=latex]&#10;&#10;        % Draw axes&#10;        \draw[-&gt;] (-0.5,0) -- (1.5,0) node[right] {$\mathrm{Re}$}; % Real axis&#10;        \draw[-&gt;] (0,-0.5) -- (0,1.5) node[above] {$\mathrm{Im}$}; % Imaginary axis&#10;      &#10;    &#10;      &#10;        % Draw the complex number as a point&#10;        \fill (1,1) circle (1.5pt) node[above right] {$\mathrm{P}:a+bi$};&#10;      &#10;        % Draw the vector from origin to the point&#10;        \draw[-&gt;, thick] (0,0) -- (1,1) node[midway, above left] {$r$};&#10;      &#10;        % Draw the radius label&#10;        \draw[-&gt;, thick] (1/2,0) arc[start angle=0, end angle=45, radius=0.5cm];&#10;        \node at (0.6, 0.2) {$\theta$};&#10;      &#10;        % Labels for the coordinates&#10;        \draw[dashed] (1,1) -- (1,0) node[below] {$a=r\cos\theta$};&#10;        \draw[dashed] (1,1) -- (0,1) node[left] {$b=r\sin\theta $};&#10;      \node at (0,0)[below left]{O};&#10;      &#10;      \end{tikzpicture}&#10;&#10;&#10;\end{document}" title="IguanaTex Picture Display">
            <a:extLst>
              <a:ext uri="{FF2B5EF4-FFF2-40B4-BE49-F238E27FC236}">
                <a16:creationId xmlns:a16="http://schemas.microsoft.com/office/drawing/2014/main" id="{6C07F855-9D38-D4E0-E514-50FAA3991AC5}"/>
              </a:ext>
            </a:extLst>
          </p:cNvPr>
          <p:cNvPicPr>
            <a:picLocks noChangeAspect="1"/>
          </p:cNvPicPr>
          <p:nvPr>
            <p:custDataLst>
              <p:tags r:id="rId6"/>
            </p:custDataLst>
          </p:nvPr>
        </p:nvPicPr>
        <p:blipFill>
          <a:blip r:embed="rId14"/>
          <a:stretch>
            <a:fillRect/>
          </a:stretch>
        </p:blipFill>
        <p:spPr>
          <a:xfrm>
            <a:off x="10668000" y="4152900"/>
            <a:ext cx="6601313" cy="5606595"/>
          </a:xfrm>
          <a:prstGeom prst="rect">
            <a:avLst/>
          </a:prstGeom>
        </p:spPr>
      </p:pic>
    </p:spTree>
    <p:extLst>
      <p:ext uri="{BB962C8B-B14F-4D97-AF65-F5344CB8AC3E}">
        <p14:creationId xmlns:p14="http://schemas.microsoft.com/office/powerpoint/2010/main" val="96454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584190-C3ED-DD0F-F611-E0E6B0B752AB}"/>
              </a:ext>
            </a:extLst>
          </p:cNvPr>
          <p:cNvSpPr>
            <a:spLocks noGrp="1"/>
          </p:cNvSpPr>
          <p:nvPr>
            <p:ph type="title"/>
          </p:nvPr>
        </p:nvSpPr>
        <p:spPr/>
        <p:txBody>
          <a:bodyPr/>
          <a:lstStyle/>
          <a:p>
            <a:r>
              <a:rPr kumimoji="1" lang="ja-JP" altLang="en-US"/>
              <a:t>極形式と極座標</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11058C2C-4396-6BFF-2B92-A3ACBF54BEF6}"/>
                  </a:ext>
                </a:extLst>
              </p:cNvPr>
              <p:cNvSpPr>
                <a:spLocks noGrp="1"/>
              </p:cNvSpPr>
              <p:nvPr>
                <p:ph idx="1"/>
              </p:nvPr>
            </p:nvSpPr>
            <p:spPr/>
            <p:txBody>
              <a:bodyPr/>
              <a:lstStyle/>
              <a:p>
                <a:r>
                  <a:rPr kumimoji="1" lang="ja-JP" altLang="en-US"/>
                  <a:t>複素数</a:t>
                </a:r>
                <a14:m>
                  <m:oMath xmlns:m="http://schemas.openxmlformats.org/officeDocument/2006/math">
                    <m:r>
                      <a:rPr kumimoji="1" lang="en-US" altLang="ja-JP" i="1" dirty="0" smtClean="0">
                        <a:latin typeface="Cambria Math" panose="02040503050406030204" pitchFamily="18" charset="0"/>
                      </a:rPr>
                      <m:t>𝑧</m:t>
                    </m:r>
                  </m:oMath>
                </a14:m>
                <a:r>
                  <a:rPr kumimoji="1" lang="ja-JP" altLang="en-US"/>
                  <a:t>の極形式　　　　　から、複素数平面上の点は</a:t>
                </a:r>
                <a:endParaRPr kumimoji="1" lang="en-US" altLang="ja-JP" dirty="0"/>
              </a:p>
              <a:p>
                <a:pPr lvl="1"/>
                <a:r>
                  <a:rPr kumimoji="1" lang="ja-JP" altLang="en-US"/>
                  <a:t>絶対値（原点からの距離）</a:t>
                </a:r>
                <a:endParaRPr kumimoji="1" lang="en-US" altLang="ja-JP" dirty="0"/>
              </a:p>
              <a:p>
                <a:pPr lvl="1"/>
                <a:r>
                  <a:rPr kumimoji="1" lang="ja-JP" altLang="en-US"/>
                  <a:t>偏角</a:t>
                </a:r>
                <a:endParaRPr kumimoji="1" lang="en-US" altLang="ja-JP" dirty="0"/>
              </a:p>
              <a:p>
                <a:pPr marL="0" indent="0">
                  <a:buNone/>
                </a:pPr>
                <a:r>
                  <a:rPr kumimoji="1" lang="ja-JP" altLang="en-US"/>
                  <a:t>　によって表されることがわかる。</a:t>
                </a:r>
                <a:endParaRPr kumimoji="1" lang="en-US" altLang="ja-JP" dirty="0"/>
              </a:p>
              <a:p>
                <a:r>
                  <a:rPr kumimoji="1" lang="ja-JP" altLang="en-US"/>
                  <a:t>これを　</a:t>
                </a:r>
                <a:r>
                  <a:rPr kumimoji="1" lang="en-US" altLang="ja-JP" dirty="0"/>
                  <a:t>  </a:t>
                </a:r>
                <a:r>
                  <a:rPr kumimoji="1" lang="ja-JP" altLang="en-US"/>
                  <a:t>平面上で実現しているのが</a:t>
                </a:r>
                <a:r>
                  <a:rPr kumimoji="1" lang="ja-JP" altLang="en-US" sz="4800" b="1" u="sng">
                    <a:latin typeface="Hiragino Kaku Gothic Pro W6" panose="020B0300000000000000" pitchFamily="34" charset="-128"/>
                    <a:ea typeface="Hiragino Kaku Gothic Pro W6" panose="020B0300000000000000" pitchFamily="34" charset="-128"/>
                  </a:rPr>
                  <a:t>極座標</a:t>
                </a:r>
                <a:r>
                  <a:rPr kumimoji="1" lang="ja-JP" altLang="en-US"/>
                  <a:t>！！</a:t>
                </a:r>
                <a:endParaRPr kumimoji="1" lang="en-US" altLang="ja-JP" dirty="0"/>
              </a:p>
            </p:txBody>
          </p:sp>
        </mc:Choice>
        <mc:Fallback>
          <p:sp>
            <p:nvSpPr>
              <p:cNvPr id="3" name="コンテンツ プレースホルダー 2">
                <a:extLst>
                  <a:ext uri="{FF2B5EF4-FFF2-40B4-BE49-F238E27FC236}">
                    <a16:creationId xmlns:a16="http://schemas.microsoft.com/office/drawing/2014/main" id="{11058C2C-4396-6BFF-2B92-A3ACBF54BEF6}"/>
                  </a:ext>
                </a:extLst>
              </p:cNvPr>
              <p:cNvSpPr>
                <a:spLocks noGrp="1" noRot="1" noChangeAspect="1" noMove="1" noResize="1" noEditPoints="1" noAdjustHandles="1" noChangeArrowheads="1" noChangeShapeType="1" noTextEdit="1"/>
              </p:cNvSpPr>
              <p:nvPr>
                <p:ph idx="1"/>
              </p:nvPr>
            </p:nvSpPr>
            <p:spPr>
              <a:blipFill>
                <a:blip r:embed="rId6"/>
                <a:stretch>
                  <a:fillRect l="-1200" t="-1347"/>
                </a:stretch>
              </a:blipFill>
            </p:spPr>
            <p:txBody>
              <a:bodyPr/>
              <a:lstStyle/>
              <a:p>
                <a:r>
                  <a:rPr lang="ja-JP" altLang="en-US">
                    <a:noFill/>
                  </a:rPr>
                  <a:t> </a:t>
                </a:r>
              </a:p>
            </p:txBody>
          </p:sp>
        </mc:Fallback>
      </mc:AlternateContent>
      <p:pic>
        <p:nvPicPr>
          <p:cNvPr id="4" name="図 3" descr="\documentclass{article}&#10;\usepackage{base, math_phys}&#10;\pagestyle{empty}&#10;\begin{document}&#10;&#10;$z=a+bi$&#10;&#10;&#10;\end{document}" title="IguanaTex Picture Display">
            <a:extLst>
              <a:ext uri="{FF2B5EF4-FFF2-40B4-BE49-F238E27FC236}">
                <a16:creationId xmlns:a16="http://schemas.microsoft.com/office/drawing/2014/main" id="{5F2CEDC5-1C6C-ABAD-A1DE-AD57CDFC29F4}"/>
              </a:ext>
            </a:extLst>
          </p:cNvPr>
          <p:cNvPicPr>
            <a:picLocks noChangeAspect="1"/>
          </p:cNvPicPr>
          <p:nvPr>
            <p:custDataLst>
              <p:tags r:id="rId1"/>
            </p:custDataLst>
          </p:nvPr>
        </p:nvPicPr>
        <p:blipFill>
          <a:blip r:embed="rId7"/>
          <a:stretch>
            <a:fillRect/>
          </a:stretch>
        </p:blipFill>
        <p:spPr>
          <a:xfrm>
            <a:off x="5181600" y="2171700"/>
            <a:ext cx="2457450" cy="457200"/>
          </a:xfrm>
          <a:prstGeom prst="rect">
            <a:avLst/>
          </a:prstGeom>
        </p:spPr>
      </p:pic>
      <p:pic>
        <p:nvPicPr>
          <p:cNvPr id="6" name="図 5" descr="\documentclass{article}&#10;\usepackage{base, math_phys}&#10;\pagestyle{empty}&#10;\begin{document}&#10;$xy$-&#10;&#10;&#10;\end{document}" title="IguanaTex Picture Display">
            <a:extLst>
              <a:ext uri="{FF2B5EF4-FFF2-40B4-BE49-F238E27FC236}">
                <a16:creationId xmlns:a16="http://schemas.microsoft.com/office/drawing/2014/main" id="{7BC5D81A-25FA-DC23-703F-A8AF5DABA0F7}"/>
              </a:ext>
            </a:extLst>
          </p:cNvPr>
          <p:cNvPicPr>
            <a:picLocks noChangeAspect="1"/>
          </p:cNvPicPr>
          <p:nvPr>
            <p:custDataLst>
              <p:tags r:id="rId2"/>
            </p:custDataLst>
          </p:nvPr>
        </p:nvPicPr>
        <p:blipFill>
          <a:blip r:embed="rId8"/>
          <a:stretch>
            <a:fillRect/>
          </a:stretch>
        </p:blipFill>
        <p:spPr>
          <a:xfrm>
            <a:off x="2895600" y="5981700"/>
            <a:ext cx="762000" cy="381000"/>
          </a:xfrm>
          <a:prstGeom prst="rect">
            <a:avLst/>
          </a:prstGeom>
        </p:spPr>
      </p:pic>
      <p:pic>
        <p:nvPicPr>
          <p:cNvPr id="7" name="図 6" descr="\documentclass{article}&#10;\usepackage{base, math_phys}&#10;\pagestyle{empty}&#10;\begin{document}&#10;$\ns{OP}=r$&#10;&#10;&#10;\end{document}" title="IguanaTex Picture Display">
            <a:extLst>
              <a:ext uri="{FF2B5EF4-FFF2-40B4-BE49-F238E27FC236}">
                <a16:creationId xmlns:a16="http://schemas.microsoft.com/office/drawing/2014/main" id="{C64C098D-2332-8531-33FE-69E5E3F7BE77}"/>
              </a:ext>
            </a:extLst>
          </p:cNvPr>
          <p:cNvPicPr>
            <a:picLocks noChangeAspect="1"/>
          </p:cNvPicPr>
          <p:nvPr>
            <p:custDataLst>
              <p:tags r:id="rId3"/>
            </p:custDataLst>
          </p:nvPr>
        </p:nvPicPr>
        <p:blipFill>
          <a:blip r:embed="rId9"/>
          <a:stretch>
            <a:fillRect/>
          </a:stretch>
        </p:blipFill>
        <p:spPr>
          <a:xfrm>
            <a:off x="7162800" y="3135483"/>
            <a:ext cx="1573306" cy="393327"/>
          </a:xfrm>
          <a:prstGeom prst="rect">
            <a:avLst/>
          </a:prstGeom>
        </p:spPr>
      </p:pic>
      <p:pic>
        <p:nvPicPr>
          <p:cNvPr id="8" name="図 7" descr="\documentclass{article}&#10;\usepackage{base, math_phys}&#10;\pagestyle{empty}&#10;\begin{document}&#10;$\theta$&#10;&#10;&#10;\end{document}" title="IguanaTex Picture Display">
            <a:extLst>
              <a:ext uri="{FF2B5EF4-FFF2-40B4-BE49-F238E27FC236}">
                <a16:creationId xmlns:a16="http://schemas.microsoft.com/office/drawing/2014/main" id="{474B30DA-AB0D-CC6E-A727-C9697CF81812}"/>
              </a:ext>
            </a:extLst>
          </p:cNvPr>
          <p:cNvPicPr>
            <a:picLocks noChangeAspect="1"/>
          </p:cNvPicPr>
          <p:nvPr>
            <p:custDataLst>
              <p:tags r:id="rId4"/>
            </p:custDataLst>
          </p:nvPr>
        </p:nvPicPr>
        <p:blipFill>
          <a:blip r:embed="rId10"/>
          <a:stretch>
            <a:fillRect/>
          </a:stretch>
        </p:blipFill>
        <p:spPr>
          <a:xfrm>
            <a:off x="2686022" y="4000500"/>
            <a:ext cx="245437" cy="429515"/>
          </a:xfrm>
          <a:prstGeom prst="rect">
            <a:avLst/>
          </a:prstGeom>
        </p:spPr>
      </p:pic>
    </p:spTree>
    <p:extLst>
      <p:ext uri="{BB962C8B-B14F-4D97-AF65-F5344CB8AC3E}">
        <p14:creationId xmlns:p14="http://schemas.microsoft.com/office/powerpoint/2010/main" val="19223895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3"/>
  <p:tag name="OUTPUTTYPE" val="PDF"/>
  <p:tag name="IGUANATEXVERSION" val="162"/>
  <p:tag name="LATEXADDIN" val="\documentclass{article}&#10;\usepackage{base, math_phys}&#10;\pagestyle{empty}&#10;\begin{document}&#10;&#10;$z=a+bi$&#10;&#10;&#10;\end{document}"/>
  <p:tag name="IGUANATEXSIZE" val="40"/>
  <p:tag name="IGUANATEXCURSOR" val="97"/>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36"/>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
  <p:tag name="ORIGINALWIDTH" val="5"/>
  <p:tag name="OUTPUTTYPE" val="PDF"/>
  <p:tag name="IGUANATEXVERSION" val="162"/>
  <p:tag name="LATEXADDIN" val="\documentclass{article}&#10;\usepackage{base, math_phys}&#10;\pagestyle{empty}&#10;\begin{document}&#10;$z$&#10;&#10;&#10;\end{document}"/>
  <p:tag name="IGUANATEXSIZE" val="40"/>
  <p:tag name="IGUANATEXCURSOR" val="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32"/>
  <p:tag name="OUTPUTTYPE" val="PDF"/>
  <p:tag name="IGUANATEXVERSION" val="162"/>
  <p:tag name="LATEXADDIN" val="\documentclass{article}&#10;\usepackage{base, math_phys}&#10;\pagestyle{empty}&#10;\begin{document}&#10;$\ns{OP}=r$&#10;&#10;&#10;\end{document}"/>
  <p:tag name="IGUANATEXSIZE" val="40"/>
  <p:tag name="IGUANATEXCURSOR" val="9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36"/>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86"/>
  <p:tag name="OUTPUTTYPE" val="PDF"/>
  <p:tag name="IGUANATEXVERSION" val="162"/>
  <p:tag name="LATEXADDIN" val="\documentclass{article}&#10;\usepackage{base, math_phys}&#10;\pagestyle{empty}&#10;\begin{document}&#10;&#10;$z=r(\cos\theta+i\sin\theta)$&#10;&#10;&#10;\end{document}"/>
  <p:tag name="IGUANATEXSIZE" val="40"/>
  <p:tag name="IGUANATEXCURSOR" val="11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4"/>
  <p:tag name="ORIGINALWIDTH" val="146"/>
  <p:tag name="OUTPUTTYPE" val="PDF"/>
  <p:tag name="IGUANATEXVERSION" val="162"/>
  <p:tag name="LATEXADDIN" val="\documentclass{article}&#10;\usepackage{base, math_phys}&#10;\pagestyle{empty}&#10;\begin{document}&#10;\begin{tikzpicture}[scale=2, &gt;=latex]&#10;&#10;        % Draw axes&#10;        \draw[-&gt;] (-0.5,0) -- (1.5,0) node[right] {$\mathrm{Re}$}; % Real axis&#10;        \draw[-&gt;] (0,-0.5) -- (0,1.5) node[above] {$\mathrm{Im}$}; % Imaginary axis&#10;      &#10;    &#10;      &#10;        % Draw the complex number as a point&#10;        \fill (1,1) circle (1.5pt) node[above right] {$\mathrm{P}:a+bi$};&#10;      &#10;        % Draw the vector from origin to the point&#10;        \draw[-&gt;, thick] (0,0) -- (1,1) node[midway, above left] {$r$};&#10;      &#10;        % Draw the radius label&#10;        \draw[-&gt;, thick] (1/2,0) arc[start angle=0, end angle=45, radius=0.5cm];&#10;        \node at (0.6, 0.2) {$\theta$};&#10;      &#10;        % Labels for the coordinates&#10;        \draw[dashed] (1,1) -- (1,0) node[below] {$a=r\cos\theta$};&#10;        \draw[dashed] (1,1) -- (0,1) node[left] {$b=r\sin\theta $};&#10;      \node at (0,0)[below left]{O};&#10;      &#10;      \end{tikzpicture}&#10;&#10;&#10;\end{document}"/>
  <p:tag name="IGUANATEXSIZE" val="40"/>
  <p:tag name="IGUANATEXCURSOR" val="949"/>
  <p:tag name="TRANSPARENCY" val="True"/>
  <p:tag name="COLORHEX" val="000000"/>
  <p:tag name="LATEXENGINEID" val="3"/>
  <p:tag name="TEMPFOLDER" val="/Users/tatsunorihashimoto/Library/Containers/com.microsoft.Powerpoint/Data/tmp/TemporaryItems/"/>
  <p:tag name="LATEXFORMHEIGHT" val="729"/>
  <p:tag name="LATEXFORMWIDTH" val="620"/>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3"/>
  <p:tag name="OUTPUTTYPE" val="PDF"/>
  <p:tag name="IGUANATEXVERSION" val="162"/>
  <p:tag name="LATEXADDIN" val="\documentclass{article}&#10;\usepackage{base, math_phys}&#10;\pagestyle{empty}&#10;\begin{document}&#10;&#10;$z=a+bi$&#10;&#10;&#10;\end{document}"/>
  <p:tag name="IGUANATEXSIZE" val="40"/>
  <p:tag name="IGUANATEXCURSOR" val="97"/>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4"/>
  <p:tag name="OUTPUTTYPE" val="PDF"/>
  <p:tag name="IGUANATEXVERSION" val="162"/>
  <p:tag name="LATEXADDIN" val="\documentclass{article}&#10;\usepackage{base, math_phys}&#10;\pagestyle{empty}&#10;\begin{document}&#10;$xy$-&#10;&#10;&#10;\end{document}"/>
  <p:tag name="IGUANATEXSIZE" val="40"/>
  <p:tag name="IGUANATEXCURSOR" val="9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32"/>
  <p:tag name="OUTPUTTYPE" val="PDF"/>
  <p:tag name="IGUANATEXVERSION" val="162"/>
  <p:tag name="LATEXADDIN" val="\documentclass{article}&#10;\usepackage{base, math_phys}&#10;\pagestyle{empty}&#10;\begin{document}&#10;$\ns{OP}=r$&#10;&#10;&#10;\end{document}"/>
  <p:tag name="IGUANATEXSIZE" val="40"/>
  <p:tag name="IGUANATEXCURSOR" val="9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5030</TotalTime>
  <Words>5046</Words>
  <Application>Microsoft Macintosh PowerPoint</Application>
  <PresentationFormat>ユーザー設定</PresentationFormat>
  <Paragraphs>729</Paragraphs>
  <Slides>71</Slides>
  <Notes>27</Notes>
  <HiddenSlides>3</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71</vt:i4>
      </vt:variant>
    </vt:vector>
  </HeadingPairs>
  <TitlesOfParts>
    <vt:vector size="80" baseType="lpstr">
      <vt:lpstr>Hiragino Kaku Gothic Pro W6</vt:lpstr>
      <vt:lpstr>游ゴシック</vt:lpstr>
      <vt:lpstr>Noto Sans JP Bold</vt:lpstr>
      <vt:lpstr>Arial</vt:lpstr>
      <vt:lpstr>Cambria Math</vt:lpstr>
      <vt:lpstr>Calibri</vt:lpstr>
      <vt:lpstr>Hiragino Kaku Gothic Pro W3</vt:lpstr>
      <vt:lpstr>Wingdings</vt:lpstr>
      <vt:lpstr>Office Theme</vt:lpstr>
      <vt:lpstr>Preview</vt:lpstr>
      <vt:lpstr>PowerPoint プレゼンテーション</vt:lpstr>
      <vt:lpstr>PowerPoint プレゼンテーション</vt:lpstr>
      <vt:lpstr>媒介変数表示と極座標</vt:lpstr>
      <vt:lpstr>目次</vt:lpstr>
      <vt:lpstr>授業の目標</vt:lpstr>
      <vt:lpstr>復習</vt:lpstr>
      <vt:lpstr>極形式</vt:lpstr>
      <vt:lpstr>極形式と極座標</vt:lpstr>
      <vt:lpstr>ICT技術を活用した学び</vt:lpstr>
      <vt:lpstr>個別最適な学び</vt:lpstr>
      <vt:lpstr>アダプティブラーニング</vt:lpstr>
      <vt:lpstr>例えばClassiでは</vt:lpstr>
      <vt:lpstr>Classiのシステム</vt:lpstr>
      <vt:lpstr>検討する課題</vt:lpstr>
      <vt:lpstr>問題解決の流れ</vt:lpstr>
      <vt:lpstr>問題解決の流れの復習＠マイナンバー</vt:lpstr>
      <vt:lpstr>問題解決の流れ（縦糸・横糸モデル）の縦糸</vt:lpstr>
      <vt:lpstr>問題解決の流れ（縦糸・横糸モデル）の横糸</vt:lpstr>
      <vt:lpstr>問題解決の流れ（縦糸・横糸モデル）</vt:lpstr>
      <vt:lpstr>PowerPoint プレゼンテーション</vt:lpstr>
      <vt:lpstr>問題解決 – 個別最適化学習</vt:lpstr>
      <vt:lpstr>問題解決の流れ（縦糸・横糸モデル）の縦糸</vt:lpstr>
      <vt:lpstr>目標設定過程／問題解決の評価基準</vt:lpstr>
      <vt:lpstr>目標設定過程／問題解決の評価基準</vt:lpstr>
      <vt:lpstr>問題解決の流れ（縦糸・横糸モデル）の縦糸</vt:lpstr>
      <vt:lpstr>代替案発想過程</vt:lpstr>
      <vt:lpstr>情報Iで学んだ知識の確認</vt:lpstr>
      <vt:lpstr>AIとは</vt:lpstr>
      <vt:lpstr>AIとは</vt:lpstr>
      <vt:lpstr>機械学習AIの仕組み</vt:lpstr>
      <vt:lpstr>機械学習AIの仕組み（生成AI）</vt:lpstr>
      <vt:lpstr>機械学習AIの仕組み（生成AI）</vt:lpstr>
      <vt:lpstr>機械学習AIの仕組み（生成AI）</vt:lpstr>
      <vt:lpstr>AIの学習フェーズ</vt:lpstr>
      <vt:lpstr>AIの学習フェーズ</vt:lpstr>
      <vt:lpstr>AIの学習フェーズ</vt:lpstr>
      <vt:lpstr>機械学習AIによる学習サービス</vt:lpstr>
      <vt:lpstr>DB（データベース管理）</vt:lpstr>
      <vt:lpstr>DB管理の流れ</vt:lpstr>
      <vt:lpstr>分散管理（復習）</vt:lpstr>
      <vt:lpstr>分散管理（復習）</vt:lpstr>
      <vt:lpstr>分散管理（復習）</vt:lpstr>
      <vt:lpstr>分散管理の安全性</vt:lpstr>
      <vt:lpstr>分散管理（復習）</vt:lpstr>
      <vt:lpstr>分散管理の安全性</vt:lpstr>
      <vt:lpstr>フィルターバブル/エコーチェンバー</vt:lpstr>
      <vt:lpstr>その他の知識</vt:lpstr>
      <vt:lpstr>代替案発想過程（再掲）</vt:lpstr>
      <vt:lpstr>合理的判断過程</vt:lpstr>
      <vt:lpstr>合理的判断過程</vt:lpstr>
      <vt:lpstr>AIによる指導のその他の懸念点</vt:lpstr>
      <vt:lpstr>合理的判断過程</vt:lpstr>
      <vt:lpstr>今回の状況における合理的判断過程</vt:lpstr>
      <vt:lpstr>問題解決の流れ（縦糸・横糸モデル）の縦糸</vt:lpstr>
      <vt:lpstr>最適解導出過程</vt:lpstr>
      <vt:lpstr>目標設定過程／問題解決の評価基準</vt:lpstr>
      <vt:lpstr>問題解決の流れ（縦糸・横糸モデル）の縦糸</vt:lpstr>
      <vt:lpstr>合意形成過程（の一例）</vt:lpstr>
      <vt:lpstr>合意形成過程（の一例）</vt:lpstr>
      <vt:lpstr>問題解決の流れ（縦糸・横糸モデル）の縦糸</vt:lpstr>
      <vt:lpstr>振り返り過程</vt:lpstr>
      <vt:lpstr>課題学習　個別最適化学習の導入の是非</vt:lpstr>
      <vt:lpstr>個別最適化学習の長期的な利用</vt:lpstr>
      <vt:lpstr>問題解決の流れ（縦糸・横糸モデル）の縦糸</vt:lpstr>
      <vt:lpstr>目標設定過程／問題解決の評価基準</vt:lpstr>
      <vt:lpstr>代替案発想過程</vt:lpstr>
      <vt:lpstr>合理的判断の基準例</vt:lpstr>
      <vt:lpstr>課題</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　白　シンプル　ビジネス　営業資料　サービスの提案書　プレゼンテーション　</dc:title>
  <cp:lastModifiedBy>たろう はしもと</cp:lastModifiedBy>
  <cp:revision>48</cp:revision>
  <cp:lastPrinted>2024-10-11T17:25:36Z</cp:lastPrinted>
  <dcterms:created xsi:type="dcterms:W3CDTF">2006-08-16T00:00:00Z</dcterms:created>
  <dcterms:modified xsi:type="dcterms:W3CDTF">2024-12-22T15:00:40Z</dcterms:modified>
  <dc:identifier>DAGTGI_Wmkg</dc:identifier>
</cp:coreProperties>
</file>